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648" r:id="rId2"/>
  </p:sldMasterIdLst>
  <p:notesMasterIdLst>
    <p:notesMasterId r:id="rId37"/>
  </p:notesMasterIdLst>
  <p:sldIdLst>
    <p:sldId id="304" r:id="rId3"/>
    <p:sldId id="305" r:id="rId4"/>
    <p:sldId id="306" r:id="rId5"/>
    <p:sldId id="289" r:id="rId6"/>
    <p:sldId id="313" r:id="rId7"/>
    <p:sldId id="323" r:id="rId8"/>
    <p:sldId id="303" r:id="rId9"/>
    <p:sldId id="282" r:id="rId10"/>
    <p:sldId id="321" r:id="rId11"/>
    <p:sldId id="314" r:id="rId12"/>
    <p:sldId id="315" r:id="rId13"/>
    <p:sldId id="284" r:id="rId14"/>
    <p:sldId id="261" r:id="rId15"/>
    <p:sldId id="260" r:id="rId16"/>
    <p:sldId id="259" r:id="rId17"/>
    <p:sldId id="263" r:id="rId18"/>
    <p:sldId id="271" r:id="rId19"/>
    <p:sldId id="310" r:id="rId20"/>
    <p:sldId id="272" r:id="rId21"/>
    <p:sldId id="267" r:id="rId22"/>
    <p:sldId id="273" r:id="rId23"/>
    <p:sldId id="320" r:id="rId24"/>
    <p:sldId id="316" r:id="rId25"/>
    <p:sldId id="322" r:id="rId26"/>
    <p:sldId id="281" r:id="rId27"/>
    <p:sldId id="286" r:id="rId28"/>
    <p:sldId id="312" r:id="rId29"/>
    <p:sldId id="285" r:id="rId30"/>
    <p:sldId id="283" r:id="rId31"/>
    <p:sldId id="276" r:id="rId32"/>
    <p:sldId id="317" r:id="rId33"/>
    <p:sldId id="278" r:id="rId34"/>
    <p:sldId id="268" r:id="rId35"/>
    <p:sldId id="30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6AE40-3877-4E80-A7AD-3D8A731D73D9}" v="132" dt="2022-08-13T20:00:48.978"/>
    <p1510:client id="{68E26217-3DE2-4E57-9ADC-3AF32D7F2ECA}" v="2" dt="2022-08-13T23:12:33.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arryw:Downloads:2017%20to%202021ParishSPC.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demographics!$A$47</c:f>
              <c:strCache>
                <c:ptCount val="1"/>
                <c:pt idx="0">
                  <c:v>PRIESTS AVAIALBE</c:v>
                </c:pt>
              </c:strCache>
            </c:strRef>
          </c:tx>
          <c:invertIfNegative val="0"/>
          <c:dLbls>
            <c:spPr>
              <a:noFill/>
              <a:ln>
                <a:noFill/>
              </a:ln>
              <a:effectLst/>
            </c:spPr>
            <c:txPr>
              <a:bodyPr/>
              <a:lstStyle/>
              <a:p>
                <a:pPr>
                  <a:defRPr sz="2000" b="1" i="0">
                    <a:latin typeface="Times Roman"/>
                    <a:cs typeface="Times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demographics!$A$48:$A$53</c:f>
              <c:numCache>
                <c:formatCode>General</c:formatCode>
                <c:ptCount val="6"/>
                <c:pt idx="0">
                  <c:v>2022</c:v>
                </c:pt>
                <c:pt idx="1">
                  <c:v>2023</c:v>
                </c:pt>
                <c:pt idx="2">
                  <c:v>2024</c:v>
                </c:pt>
                <c:pt idx="3">
                  <c:v>2025</c:v>
                </c:pt>
                <c:pt idx="4">
                  <c:v>2026</c:v>
                </c:pt>
                <c:pt idx="5">
                  <c:v>2027</c:v>
                </c:pt>
              </c:numCache>
            </c:numRef>
          </c:cat>
          <c:val>
            <c:numRef>
              <c:f>demographics!$D$48:$D$53</c:f>
              <c:numCache>
                <c:formatCode>General</c:formatCode>
                <c:ptCount val="6"/>
                <c:pt idx="0">
                  <c:v>23</c:v>
                </c:pt>
                <c:pt idx="1">
                  <c:v>23</c:v>
                </c:pt>
                <c:pt idx="2">
                  <c:v>22</c:v>
                </c:pt>
                <c:pt idx="3">
                  <c:v>22</c:v>
                </c:pt>
                <c:pt idx="4">
                  <c:v>23</c:v>
                </c:pt>
                <c:pt idx="5">
                  <c:v>22</c:v>
                </c:pt>
              </c:numCache>
            </c:numRef>
          </c:val>
          <c:extLst>
            <c:ext xmlns:c16="http://schemas.microsoft.com/office/drawing/2014/chart" uri="{C3380CC4-5D6E-409C-BE32-E72D297353CC}">
              <c16:uniqueId val="{00000000-90F1-DA4D-BC31-5EC9A884AC56}"/>
            </c:ext>
          </c:extLst>
        </c:ser>
        <c:dLbls>
          <c:showLegendKey val="0"/>
          <c:showVal val="0"/>
          <c:showCatName val="0"/>
          <c:showSerName val="0"/>
          <c:showPercent val="0"/>
          <c:showBubbleSize val="0"/>
        </c:dLbls>
        <c:gapWidth val="150"/>
        <c:axId val="-872619816"/>
        <c:axId val="-872616776"/>
      </c:barChart>
      <c:catAx>
        <c:axId val="-872619816"/>
        <c:scaling>
          <c:orientation val="minMax"/>
        </c:scaling>
        <c:delete val="0"/>
        <c:axPos val="b"/>
        <c:numFmt formatCode="General" sourceLinked="1"/>
        <c:majorTickMark val="none"/>
        <c:minorTickMark val="none"/>
        <c:tickLblPos val="nextTo"/>
        <c:txPr>
          <a:bodyPr/>
          <a:lstStyle/>
          <a:p>
            <a:pPr>
              <a:defRPr sz="2000" b="1" i="0">
                <a:latin typeface="Times Roman"/>
                <a:cs typeface="Times Roman"/>
              </a:defRPr>
            </a:pPr>
            <a:endParaRPr lang="en-US"/>
          </a:p>
        </c:txPr>
        <c:crossAx val="-872616776"/>
        <c:crosses val="autoZero"/>
        <c:auto val="1"/>
        <c:lblAlgn val="ctr"/>
        <c:lblOffset val="100"/>
        <c:noMultiLvlLbl val="0"/>
      </c:catAx>
      <c:valAx>
        <c:axId val="-872616776"/>
        <c:scaling>
          <c:orientation val="minMax"/>
          <c:max val="27"/>
          <c:min val="0"/>
        </c:scaling>
        <c:delete val="0"/>
        <c:axPos val="l"/>
        <c:majorGridlines/>
        <c:numFmt formatCode="General" sourceLinked="1"/>
        <c:majorTickMark val="in"/>
        <c:minorTickMark val="in"/>
        <c:tickLblPos val="nextTo"/>
        <c:txPr>
          <a:bodyPr/>
          <a:lstStyle/>
          <a:p>
            <a:pPr>
              <a:defRPr sz="2000" b="1" i="0">
                <a:latin typeface="Times Roman"/>
                <a:cs typeface="Times Roman"/>
              </a:defRPr>
            </a:pPr>
            <a:endParaRPr lang="en-US"/>
          </a:p>
        </c:txPr>
        <c:crossAx val="-872619816"/>
        <c:crosses val="autoZero"/>
        <c:crossBetween val="between"/>
        <c:majorUnit val="9"/>
        <c:minorUnit val="3"/>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433951874897"/>
          <c:y val="6.5488504307634698E-2"/>
          <c:w val="0.70496341863517098"/>
          <c:h val="0.83517066446581845"/>
        </c:manualLayout>
      </c:layout>
      <c:lineChart>
        <c:grouping val="standard"/>
        <c:varyColors val="0"/>
        <c:ser>
          <c:idx val="2"/>
          <c:order val="0"/>
          <c:tx>
            <c:v>15 Counties with Declining Population</c:v>
          </c:tx>
          <c:spPr>
            <a:ln w="50800">
              <a:solidFill>
                <a:srgbClr val="9BBB59">
                  <a:lumMod val="75000"/>
                </a:srgbClr>
              </a:solidFill>
            </a:ln>
          </c:spPr>
          <c:marker>
            <c:spPr>
              <a:solidFill>
                <a:srgbClr val="9BBB59">
                  <a:lumMod val="75000"/>
                </a:srgbClr>
              </a:solidFill>
            </c:spPr>
          </c:marker>
          <c:dLbls>
            <c:dLbl>
              <c:idx val="0"/>
              <c:layout>
                <c:manualLayout>
                  <c:x val="-6.0680854578492399E-2"/>
                  <c:y val="-4.8888888888888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CC-43D5-A598-167E04FCD01C}"/>
                </c:ext>
              </c:extLst>
            </c:dLbl>
            <c:dLbl>
              <c:idx val="1"/>
              <c:layout>
                <c:manualLayout>
                  <c:x val="-4.8399454875832797E-2"/>
                  <c:y val="-5.52378452693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CC-43D5-A598-167E04FCD01C}"/>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demographics!$A$27:$A$30</c:f>
              <c:numCache>
                <c:formatCode>General</c:formatCode>
                <c:ptCount val="4"/>
                <c:pt idx="0">
                  <c:v>2000</c:v>
                </c:pt>
                <c:pt idx="1">
                  <c:v>2010</c:v>
                </c:pt>
                <c:pt idx="2">
                  <c:v>2020</c:v>
                </c:pt>
                <c:pt idx="3">
                  <c:v>2030</c:v>
                </c:pt>
              </c:numCache>
            </c:numRef>
          </c:cat>
          <c:val>
            <c:numRef>
              <c:f>demographics!$B$27:$B$30</c:f>
              <c:numCache>
                <c:formatCode>General</c:formatCode>
                <c:ptCount val="4"/>
                <c:pt idx="0">
                  <c:v>51934</c:v>
                </c:pt>
                <c:pt idx="1">
                  <c:v>48606</c:v>
                </c:pt>
                <c:pt idx="2">
                  <c:v>46903</c:v>
                </c:pt>
                <c:pt idx="3">
                  <c:v>45326</c:v>
                </c:pt>
              </c:numCache>
            </c:numRef>
          </c:val>
          <c:smooth val="0"/>
          <c:extLst>
            <c:ext xmlns:c16="http://schemas.microsoft.com/office/drawing/2014/chart" uri="{C3380CC4-5D6E-409C-BE32-E72D297353CC}">
              <c16:uniqueId val="{00000002-4DCC-43D5-A598-167E04FCD01C}"/>
            </c:ext>
          </c:extLst>
        </c:ser>
        <c:ser>
          <c:idx val="0"/>
          <c:order val="1"/>
          <c:tx>
            <c:v>7 Counties with Increasing Population</c:v>
          </c:tx>
          <c:spPr>
            <a:ln w="50800">
              <a:solidFill>
                <a:srgbClr val="4F81BD">
                  <a:lumMod val="75000"/>
                </a:srgbClr>
              </a:solidFill>
            </a:ln>
          </c:spPr>
          <c:marker>
            <c:spPr>
              <a:solidFill>
                <a:srgbClr val="4F81BD">
                  <a:lumMod val="75000"/>
                </a:srgbClr>
              </a:solidFill>
            </c:spPr>
          </c:marker>
          <c:dLbls>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demographics!$A$27:$A$30</c:f>
              <c:numCache>
                <c:formatCode>General</c:formatCode>
                <c:ptCount val="4"/>
                <c:pt idx="0">
                  <c:v>2000</c:v>
                </c:pt>
                <c:pt idx="1">
                  <c:v>2010</c:v>
                </c:pt>
                <c:pt idx="2">
                  <c:v>2020</c:v>
                </c:pt>
                <c:pt idx="3">
                  <c:v>2030</c:v>
                </c:pt>
              </c:numCache>
            </c:numRef>
          </c:cat>
          <c:val>
            <c:numRef>
              <c:f>demographics!$C$27:$C$30</c:f>
              <c:numCache>
                <c:formatCode>General</c:formatCode>
                <c:ptCount val="4"/>
                <c:pt idx="0">
                  <c:v>175277</c:v>
                </c:pt>
                <c:pt idx="1">
                  <c:v>194969</c:v>
                </c:pt>
                <c:pt idx="2">
                  <c:v>209374</c:v>
                </c:pt>
                <c:pt idx="3">
                  <c:v>225353</c:v>
                </c:pt>
              </c:numCache>
            </c:numRef>
          </c:val>
          <c:smooth val="0"/>
          <c:extLst>
            <c:ext xmlns:c16="http://schemas.microsoft.com/office/drawing/2014/chart" uri="{C3380CC4-5D6E-409C-BE32-E72D297353CC}">
              <c16:uniqueId val="{00000003-4DCC-43D5-A598-167E04FCD01C}"/>
            </c:ext>
          </c:extLst>
        </c:ser>
        <c:ser>
          <c:idx val="3"/>
          <c:order val="2"/>
          <c:tx>
            <c:v>Total</c:v>
          </c:tx>
          <c:spPr>
            <a:ln w="50800">
              <a:solidFill>
                <a:srgbClr val="FF0000"/>
              </a:solidFill>
            </a:ln>
          </c:spPr>
          <c:marker>
            <c:symbol val="triangle"/>
            <c:size val="11"/>
            <c:spPr>
              <a:solidFill>
                <a:srgbClr val="FF0000"/>
              </a:solidFill>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demographics!$A$27:$A$30</c:f>
              <c:numCache>
                <c:formatCode>General</c:formatCode>
                <c:ptCount val="4"/>
                <c:pt idx="0">
                  <c:v>2000</c:v>
                </c:pt>
                <c:pt idx="1">
                  <c:v>2010</c:v>
                </c:pt>
                <c:pt idx="2">
                  <c:v>2020</c:v>
                </c:pt>
                <c:pt idx="3">
                  <c:v>2030</c:v>
                </c:pt>
              </c:numCache>
            </c:numRef>
          </c:cat>
          <c:val>
            <c:numRef>
              <c:f>demographics!$D$27:$D$30</c:f>
              <c:numCache>
                <c:formatCode>General</c:formatCode>
                <c:ptCount val="4"/>
                <c:pt idx="0">
                  <c:v>227211</c:v>
                </c:pt>
                <c:pt idx="1">
                  <c:v>243575</c:v>
                </c:pt>
                <c:pt idx="2">
                  <c:v>256277</c:v>
                </c:pt>
                <c:pt idx="3">
                  <c:v>270679</c:v>
                </c:pt>
              </c:numCache>
            </c:numRef>
          </c:val>
          <c:smooth val="0"/>
          <c:extLst>
            <c:ext xmlns:c16="http://schemas.microsoft.com/office/drawing/2014/chart" uri="{C3380CC4-5D6E-409C-BE32-E72D297353CC}">
              <c16:uniqueId val="{00000004-4DCC-43D5-A598-167E04FCD01C}"/>
            </c:ext>
          </c:extLst>
        </c:ser>
        <c:dLbls>
          <c:showLegendKey val="0"/>
          <c:showVal val="0"/>
          <c:showCatName val="0"/>
          <c:showSerName val="0"/>
          <c:showPercent val="0"/>
          <c:showBubbleSize val="0"/>
        </c:dLbls>
        <c:marker val="1"/>
        <c:smooth val="0"/>
        <c:axId val="-2125250968"/>
        <c:axId val="-2122508120"/>
      </c:lineChart>
      <c:catAx>
        <c:axId val="-2125250968"/>
        <c:scaling>
          <c:orientation val="minMax"/>
        </c:scaling>
        <c:delete val="0"/>
        <c:axPos val="b"/>
        <c:numFmt formatCode="General" sourceLinked="1"/>
        <c:majorTickMark val="out"/>
        <c:minorTickMark val="none"/>
        <c:tickLblPos val="nextTo"/>
        <c:crossAx val="-2122508120"/>
        <c:crosses val="autoZero"/>
        <c:auto val="1"/>
        <c:lblAlgn val="ctr"/>
        <c:lblOffset val="100"/>
        <c:noMultiLvlLbl val="0"/>
      </c:catAx>
      <c:valAx>
        <c:axId val="-2122508120"/>
        <c:scaling>
          <c:orientation val="minMax"/>
        </c:scaling>
        <c:delete val="0"/>
        <c:axPos val="l"/>
        <c:majorGridlines/>
        <c:numFmt formatCode="General" sourceLinked="1"/>
        <c:majorTickMark val="out"/>
        <c:minorTickMark val="none"/>
        <c:tickLblPos val="nextTo"/>
        <c:crossAx val="-2125250968"/>
        <c:crosses val="autoZero"/>
        <c:crossBetween val="between"/>
      </c:valAx>
      <c:spPr>
        <a:ln>
          <a:solidFill>
            <a:schemeClr val="tx1"/>
          </a:solidFill>
        </a:ln>
      </c:spPr>
    </c:plotArea>
    <c:legend>
      <c:legendPos val="r"/>
      <c:layout>
        <c:manualLayout>
          <c:xMode val="edge"/>
          <c:yMode val="edge"/>
          <c:x val="0.8349216924172449"/>
          <c:y val="0.33675358760038149"/>
          <c:w val="0.16507829467358215"/>
          <c:h val="0.63332397724732303"/>
        </c:manualLayout>
      </c:layout>
      <c:overlay val="0"/>
    </c:legend>
    <c:plotVisOnly val="1"/>
    <c:dispBlanksAs val="gap"/>
    <c:showDLblsOverMax val="0"/>
  </c:chart>
  <c:spPr>
    <a:noFill/>
  </c:spPr>
  <c:txPr>
    <a:bodyPr/>
    <a:lstStyle/>
    <a:p>
      <a:pPr>
        <a:defRPr sz="2000">
          <a:latin typeface="Times" panose="02020603050405020304" pitchFamily="18" charset="0"/>
          <a:cs typeface="Times" panose="02020603050405020304" pitchFamily="18"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8792073408473883E-2"/>
          <c:y val="1.6453856971933217E-2"/>
          <c:w val="0.92752567079724946"/>
          <c:h val="0.86801739444753589"/>
        </c:manualLayout>
      </c:layout>
      <c:barChart>
        <c:barDir val="bar"/>
        <c:grouping val="stacked"/>
        <c:varyColors val="0"/>
        <c:ser>
          <c:idx val="0"/>
          <c:order val="0"/>
          <c:tx>
            <c:v>Weekly</c:v>
          </c:tx>
          <c:spPr>
            <a:ln w="47625">
              <a:noFill/>
            </a:ln>
          </c:spPr>
          <c:invertIfNegative val="0"/>
          <c:cat>
            <c:strLit>
              <c:ptCount val="1"/>
              <c:pt idx="0">
                <c:v>_x000f_Mass Attendance</c:v>
              </c:pt>
            </c:strLit>
          </c:cat>
          <c:val>
            <c:numRef>
              <c:f>Sheet1!$B$2</c:f>
              <c:numCache>
                <c:formatCode>General</c:formatCode>
                <c:ptCount val="1"/>
                <c:pt idx="0">
                  <c:v>0.26</c:v>
                </c:pt>
              </c:numCache>
            </c:numRef>
          </c:val>
          <c:extLst>
            <c:ext xmlns:c16="http://schemas.microsoft.com/office/drawing/2014/chart" uri="{C3380CC4-5D6E-409C-BE32-E72D297353CC}">
              <c16:uniqueId val="{00000000-6053-064D-9BA5-F9871F96EAF4}"/>
            </c:ext>
          </c:extLst>
        </c:ser>
        <c:ser>
          <c:idx val="1"/>
          <c:order val="1"/>
          <c:tx>
            <c:v>Monthly</c:v>
          </c:tx>
          <c:spPr>
            <a:ln w="47625">
              <a:noFill/>
            </a:ln>
          </c:spPr>
          <c:invertIfNegative val="0"/>
          <c:cat>
            <c:strLit>
              <c:ptCount val="1"/>
              <c:pt idx="0">
                <c:v>_x000f_Mass Attendance</c:v>
              </c:pt>
            </c:strLit>
          </c:cat>
          <c:val>
            <c:numRef>
              <c:f>Sheet1!$B$3</c:f>
              <c:numCache>
                <c:formatCode>General</c:formatCode>
                <c:ptCount val="1"/>
                <c:pt idx="0">
                  <c:v>0.09</c:v>
                </c:pt>
              </c:numCache>
            </c:numRef>
          </c:val>
          <c:extLst>
            <c:ext xmlns:c16="http://schemas.microsoft.com/office/drawing/2014/chart" uri="{C3380CC4-5D6E-409C-BE32-E72D297353CC}">
              <c16:uniqueId val="{00000001-6053-064D-9BA5-F9871F96EAF4}"/>
            </c:ext>
          </c:extLst>
        </c:ser>
        <c:ser>
          <c:idx val="2"/>
          <c:order val="2"/>
          <c:tx>
            <c:v>Occasionally</c:v>
          </c:tx>
          <c:spPr>
            <a:ln w="47625">
              <a:noFill/>
            </a:ln>
          </c:spPr>
          <c:invertIfNegative val="0"/>
          <c:cat>
            <c:strLit>
              <c:ptCount val="1"/>
              <c:pt idx="0">
                <c:v>_x000f_Mass Attendance</c:v>
              </c:pt>
            </c:strLit>
          </c:cat>
          <c:val>
            <c:numRef>
              <c:f>Sheet1!$B$4</c:f>
              <c:numCache>
                <c:formatCode>General</c:formatCode>
                <c:ptCount val="1"/>
                <c:pt idx="0">
                  <c:v>0.51</c:v>
                </c:pt>
              </c:numCache>
            </c:numRef>
          </c:val>
          <c:extLst>
            <c:ext xmlns:c16="http://schemas.microsoft.com/office/drawing/2014/chart" uri="{C3380CC4-5D6E-409C-BE32-E72D297353CC}">
              <c16:uniqueId val="{00000002-6053-064D-9BA5-F9871F96EAF4}"/>
            </c:ext>
          </c:extLst>
        </c:ser>
        <c:ser>
          <c:idx val="3"/>
          <c:order val="3"/>
          <c:tx>
            <c:v>Never</c:v>
          </c:tx>
          <c:invertIfNegative val="0"/>
          <c:cat>
            <c:strLit>
              <c:ptCount val="1"/>
              <c:pt idx="0">
                <c:v>_x000f_Mass Attendance</c:v>
              </c:pt>
            </c:strLit>
          </c:cat>
          <c:val>
            <c:numRef>
              <c:f>Sheet1!$B$5</c:f>
              <c:numCache>
                <c:formatCode>General</c:formatCode>
                <c:ptCount val="1"/>
                <c:pt idx="0">
                  <c:v>0.14000000000000001</c:v>
                </c:pt>
              </c:numCache>
            </c:numRef>
          </c:val>
          <c:extLst>
            <c:ext xmlns:c16="http://schemas.microsoft.com/office/drawing/2014/chart" uri="{C3380CC4-5D6E-409C-BE32-E72D297353CC}">
              <c16:uniqueId val="{00000003-6053-064D-9BA5-F9871F96EAF4}"/>
            </c:ext>
          </c:extLst>
        </c:ser>
        <c:dLbls>
          <c:showLegendKey val="0"/>
          <c:showVal val="0"/>
          <c:showCatName val="0"/>
          <c:showSerName val="0"/>
          <c:showPercent val="0"/>
          <c:showBubbleSize val="0"/>
        </c:dLbls>
        <c:gapWidth val="50"/>
        <c:overlap val="100"/>
        <c:axId val="-849548600"/>
        <c:axId val="-849542056"/>
      </c:barChart>
      <c:catAx>
        <c:axId val="-849548600"/>
        <c:scaling>
          <c:orientation val="minMax"/>
        </c:scaling>
        <c:delete val="1"/>
        <c:axPos val="l"/>
        <c:title>
          <c:tx>
            <c:rich>
              <a:bodyPr rot="-5400000" vert="horz"/>
              <a:lstStyle/>
              <a:p>
                <a:pPr>
                  <a:defRPr lang="en-US" smtClean="0"/>
                </a:pPr>
                <a:r>
                  <a:rPr lang="en-US" dirty="0" err="1"/>
                  <a:t>Asistencia</a:t>
                </a:r>
                <a:r>
                  <a:rPr lang="en-US" dirty="0"/>
                  <a:t> a</a:t>
                </a:r>
                <a:r>
                  <a:rPr lang="en-US" baseline="0" dirty="0"/>
                  <a:t> la Misa</a:t>
                </a:r>
                <a:r>
                  <a:rPr lang="en-US" dirty="0"/>
                  <a:t> 
</a:t>
                </a:r>
              </a:p>
            </c:rich>
          </c:tx>
          <c:overlay val="0"/>
        </c:title>
        <c:numFmt formatCode="General" sourceLinked="0"/>
        <c:majorTickMark val="out"/>
        <c:minorTickMark val="none"/>
        <c:tickLblPos val="nextTo"/>
        <c:crossAx val="-849542056"/>
        <c:crosses val="autoZero"/>
        <c:auto val="1"/>
        <c:lblAlgn val="ctr"/>
        <c:lblOffset val="100"/>
        <c:noMultiLvlLbl val="0"/>
      </c:catAx>
      <c:valAx>
        <c:axId val="-849542056"/>
        <c:scaling>
          <c:orientation val="minMax"/>
          <c:max val="1"/>
        </c:scaling>
        <c:delete val="0"/>
        <c:axPos val="b"/>
        <c:majorGridlines/>
        <c:numFmt formatCode="0%" sourceLinked="0"/>
        <c:majorTickMark val="out"/>
        <c:minorTickMark val="none"/>
        <c:tickLblPos val="nextTo"/>
        <c:crossAx val="-849548600"/>
        <c:crosses val="autoZero"/>
        <c:crossBetween val="between"/>
        <c:majorUnit val="0.2"/>
        <c:minorUnit val="0.1"/>
      </c:valAx>
    </c:plotArea>
    <c:plotVisOnly val="1"/>
    <c:dispBlanksAs val="gap"/>
    <c:showDLblsOverMax val="0"/>
  </c:chart>
  <c:txPr>
    <a:bodyPr/>
    <a:lstStyle/>
    <a:p>
      <a:pPr>
        <a:defRPr sz="1800">
          <a:latin typeface="Times" panose="02020603050405020304" pitchFamily="18" charset="0"/>
          <a:cs typeface="Times" panose="02020603050405020304"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15764749151601E-2"/>
          <c:y val="0.22171645395766768"/>
          <c:w val="0.89298460303926974"/>
          <c:h val="0.6723745561216613"/>
        </c:manualLayout>
      </c:layout>
      <c:lineChart>
        <c:grouping val="standard"/>
        <c:varyColors val="0"/>
        <c:ser>
          <c:idx val="0"/>
          <c:order val="0"/>
          <c:tx>
            <c:strRef>
              <c:f>'Hill City'!$A$2</c:f>
              <c:strCache>
                <c:ptCount val="1"/>
                <c:pt idx="0">
                  <c:v>Hill City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6985138004246284E-2"/>
                  <c:y val="7.9822616407982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FC-40E9-80AA-7BFE11E1FBB1}"/>
                </c:ext>
              </c:extLst>
            </c:dLbl>
            <c:dLbl>
              <c:idx val="1"/>
              <c:layout>
                <c:manualLayout>
                  <c:x val="-6.369426751592357E-3"/>
                  <c:y val="0.100517368810051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FC-40E9-80AA-7BFE11E1FBB1}"/>
                </c:ext>
              </c:extLst>
            </c:dLbl>
            <c:dLbl>
              <c:idx val="2"/>
              <c:layout>
                <c:manualLayout>
                  <c:x val="-1.2738853503184714E-2"/>
                  <c:y val="8.8691796008869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FC-40E9-80AA-7BFE11E1FBB1}"/>
                </c:ext>
              </c:extLst>
            </c:dLbl>
            <c:dLbl>
              <c:idx val="3"/>
              <c:layout>
                <c:manualLayout>
                  <c:x val="-8.4925690021231421E-3"/>
                  <c:y val="8.2779009608277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C-40E9-80AA-7BFE11E1FBB1}"/>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'Hill City'!$B$1:$E$1</c:f>
              <c:numCache>
                <c:formatCode>General</c:formatCode>
                <c:ptCount val="4"/>
                <c:pt idx="0">
                  <c:v>2000</c:v>
                </c:pt>
                <c:pt idx="1">
                  <c:v>2010</c:v>
                </c:pt>
                <c:pt idx="2">
                  <c:v>2020</c:v>
                </c:pt>
                <c:pt idx="3">
                  <c:v>2030</c:v>
                </c:pt>
              </c:numCache>
            </c:numRef>
          </c:cat>
          <c:val>
            <c:numRef>
              <c:f>'Hill City'!$B$2:$E$2</c:f>
              <c:numCache>
                <c:formatCode>General</c:formatCode>
                <c:ptCount val="4"/>
                <c:pt idx="0" formatCode="0">
                  <c:v>780</c:v>
                </c:pt>
                <c:pt idx="1">
                  <c:v>948</c:v>
                </c:pt>
                <c:pt idx="2" formatCode="_(* #,##0_);_(* \(#,##0\);_(* &quot;-&quot;??_);_(@_)">
                  <c:v>1059</c:v>
                </c:pt>
                <c:pt idx="3" formatCode="_(* #,##0_);_(* \(#,##0\);_(* &quot;-&quot;??_);_(@_)">
                  <c:v>1183</c:v>
                </c:pt>
              </c:numCache>
            </c:numRef>
          </c:val>
          <c:smooth val="0"/>
          <c:extLst>
            <c:ext xmlns:c16="http://schemas.microsoft.com/office/drawing/2014/chart" uri="{C3380CC4-5D6E-409C-BE32-E72D297353CC}">
              <c16:uniqueId val="{00000004-09FC-40E9-80AA-7BFE11E1FBB1}"/>
            </c:ext>
          </c:extLst>
        </c:ser>
        <c:dLbls>
          <c:showLegendKey val="0"/>
          <c:showVal val="0"/>
          <c:showCatName val="0"/>
          <c:showSerName val="0"/>
          <c:showPercent val="0"/>
          <c:showBubbleSize val="0"/>
        </c:dLbls>
        <c:marker val="1"/>
        <c:smooth val="0"/>
        <c:axId val="704708672"/>
        <c:axId val="704718184"/>
      </c:lineChart>
      <c:catAx>
        <c:axId val="7047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04718184"/>
        <c:crosses val="autoZero"/>
        <c:auto val="1"/>
        <c:lblAlgn val="ctr"/>
        <c:lblOffset val="100"/>
        <c:noMultiLvlLbl val="0"/>
      </c:catAx>
      <c:valAx>
        <c:axId val="704718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04708672"/>
        <c:crosses val="autoZero"/>
        <c:crossBetween val="between"/>
        <c:majorUnit val="200"/>
      </c:valAx>
      <c:spPr>
        <a:noFill/>
        <a:ln>
          <a:solidFill>
            <a:srgbClr val="4472C4">
              <a:lumMod val="75000"/>
            </a:srgb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1081446850394E-2"/>
          <c:y val="4.9180327868852403E-2"/>
          <c:w val="0.73916616478508879"/>
          <c:h val="0.83853841770150028"/>
        </c:manualLayout>
      </c:layout>
      <c:areaChart>
        <c:grouping val="standard"/>
        <c:varyColors val="0"/>
        <c:ser>
          <c:idx val="1"/>
          <c:order val="0"/>
          <c:tx>
            <c:v>Capacity* - 2 Masses</c:v>
          </c:tx>
          <c:spPr>
            <a:solidFill>
              <a:schemeClr val="accent6">
                <a:lumMod val="40000"/>
                <a:lumOff val="60000"/>
              </a:schemeClr>
            </a:solidFill>
            <a:effectLst/>
          </c:spPr>
          <c:val>
            <c:numRef>
              <c:f>graphs!$E$26:$E$31</c:f>
              <c:numCache>
                <c:formatCode>General</c:formatCode>
                <c:ptCount val="6"/>
                <c:pt idx="0">
                  <c:v>322.5</c:v>
                </c:pt>
                <c:pt idx="1">
                  <c:v>322.5</c:v>
                </c:pt>
                <c:pt idx="2">
                  <c:v>322.5</c:v>
                </c:pt>
                <c:pt idx="3">
                  <c:v>322.5</c:v>
                </c:pt>
                <c:pt idx="4">
                  <c:v>322.5</c:v>
                </c:pt>
                <c:pt idx="5">
                  <c:v>322.5</c:v>
                </c:pt>
              </c:numCache>
            </c:numRef>
          </c:val>
          <c:extLst>
            <c:ext xmlns:c16="http://schemas.microsoft.com/office/drawing/2014/chart" uri="{C3380CC4-5D6E-409C-BE32-E72D297353CC}">
              <c16:uniqueId val="{00000000-6207-4461-9AD5-8604B907D226}"/>
            </c:ext>
          </c:extLst>
        </c:ser>
        <c:ser>
          <c:idx val="0"/>
          <c:order val="1"/>
          <c:tx>
            <c:v>Capacity* - Single Mass</c:v>
          </c:tx>
          <c:spPr>
            <a:solidFill>
              <a:schemeClr val="accent6">
                <a:lumMod val="60000"/>
                <a:lumOff val="40000"/>
              </a:schemeClr>
            </a:solidFill>
            <a:ln>
              <a:solidFill>
                <a:schemeClr val="accent6">
                  <a:lumMod val="60000"/>
                  <a:lumOff val="40000"/>
                </a:schemeClr>
              </a:solidFill>
            </a:ln>
            <a:effectLst/>
          </c:spPr>
          <c:cat>
            <c:numRef>
              <c:f>graphs!$A$26:$A$31</c:f>
              <c:numCache>
                <c:formatCode>General</c:formatCode>
                <c:ptCount val="6"/>
                <c:pt idx="0">
                  <c:v>2016</c:v>
                </c:pt>
                <c:pt idx="1">
                  <c:v>2017</c:v>
                </c:pt>
                <c:pt idx="2">
                  <c:v>2018</c:v>
                </c:pt>
                <c:pt idx="3">
                  <c:v>2019</c:v>
                </c:pt>
                <c:pt idx="4">
                  <c:v>2020</c:v>
                </c:pt>
                <c:pt idx="5">
                  <c:v>2021</c:v>
                </c:pt>
              </c:numCache>
            </c:numRef>
          </c:cat>
          <c:val>
            <c:numRef>
              <c:f>graphs!$D$26:$D$31</c:f>
              <c:numCache>
                <c:formatCode>General</c:formatCode>
                <c:ptCount val="6"/>
                <c:pt idx="0">
                  <c:v>161.25</c:v>
                </c:pt>
                <c:pt idx="1">
                  <c:v>161.25</c:v>
                </c:pt>
                <c:pt idx="2">
                  <c:v>161.25</c:v>
                </c:pt>
                <c:pt idx="3">
                  <c:v>161.25</c:v>
                </c:pt>
                <c:pt idx="4">
                  <c:v>161.25</c:v>
                </c:pt>
                <c:pt idx="5">
                  <c:v>161.25</c:v>
                </c:pt>
              </c:numCache>
            </c:numRef>
          </c:val>
          <c:extLst>
            <c:ext xmlns:c16="http://schemas.microsoft.com/office/drawing/2014/chart" uri="{C3380CC4-5D6E-409C-BE32-E72D297353CC}">
              <c16:uniqueId val="{00000001-6207-4461-9AD5-8604B907D226}"/>
            </c:ext>
          </c:extLst>
        </c:ser>
        <c:dLbls>
          <c:showLegendKey val="0"/>
          <c:showVal val="0"/>
          <c:showCatName val="0"/>
          <c:showSerName val="0"/>
          <c:showPercent val="0"/>
          <c:showBubbleSize val="0"/>
        </c:dLbls>
        <c:axId val="-2128444792"/>
        <c:axId val="-2130268312"/>
      </c:areaChart>
      <c:lineChart>
        <c:grouping val="standard"/>
        <c:varyColors val="0"/>
        <c:ser>
          <c:idx val="4"/>
          <c:order val="2"/>
          <c:tx>
            <c:v>Registered Members</c:v>
          </c:tx>
          <c:spPr>
            <a:ln w="25400">
              <a:solidFill>
                <a:schemeClr val="accent1">
                  <a:lumMod val="50000"/>
                </a:schemeClr>
              </a:solidFill>
            </a:ln>
          </c:spPr>
          <c:marker>
            <c:symbol val="square"/>
            <c:size val="5"/>
            <c:spPr>
              <a:solidFill>
                <a:schemeClr val="accent1">
                  <a:lumMod val="50000"/>
                </a:schemeClr>
              </a:solidFill>
              <a:ln>
                <a:solidFill>
                  <a:schemeClr val="accent1">
                    <a:lumMod val="50000"/>
                  </a:schemeClr>
                </a:solidFill>
              </a:ln>
            </c:spPr>
          </c:marker>
          <c:dLbls>
            <c:dLbl>
              <c:idx val="4"/>
              <c:layout>
                <c:manualLayout>
                  <c:x val="-1.3488387480976704E-2"/>
                  <c:y val="-8.7109832424793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07-4461-9AD5-8604B907D2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2016</c:v>
              </c:pt>
              <c:pt idx="1">
                <c:v>2017</c:v>
              </c:pt>
              <c:pt idx="2">
                <c:v>2018</c:v>
              </c:pt>
              <c:pt idx="3">
                <c:v>2019</c:v>
              </c:pt>
              <c:pt idx="4">
                <c:v>2020</c:v>
              </c:pt>
              <c:pt idx="5">
                <c:v>2021</c:v>
              </c:pt>
              <c:pt idx="6">
                <c:v>Survey</c:v>
              </c:pt>
            </c:strLit>
          </c:cat>
          <c:val>
            <c:numRef>
              <c:f>graphs!$B$26:$B$31</c:f>
              <c:numCache>
                <c:formatCode>General</c:formatCode>
                <c:ptCount val="6"/>
                <c:pt idx="0">
                  <c:v>255</c:v>
                </c:pt>
                <c:pt idx="1">
                  <c:v>260</c:v>
                </c:pt>
                <c:pt idx="2">
                  <c:v>220</c:v>
                </c:pt>
                <c:pt idx="3">
                  <c:v>224</c:v>
                </c:pt>
                <c:pt idx="4">
                  <c:v>299</c:v>
                </c:pt>
                <c:pt idx="5">
                  <c:v>268</c:v>
                </c:pt>
              </c:numCache>
            </c:numRef>
          </c:val>
          <c:smooth val="0"/>
          <c:extLst>
            <c:ext xmlns:c16="http://schemas.microsoft.com/office/drawing/2014/chart" uri="{C3380CC4-5D6E-409C-BE32-E72D297353CC}">
              <c16:uniqueId val="{00000003-6207-4461-9AD5-8604B907D226}"/>
            </c:ext>
          </c:extLst>
        </c:ser>
        <c:ser>
          <c:idx val="3"/>
          <c:order val="3"/>
          <c:tx>
            <c:v>Mass Attendance</c:v>
          </c:tx>
          <c:spPr>
            <a:ln w="25400">
              <a:solidFill>
                <a:schemeClr val="accent2">
                  <a:lumMod val="50000"/>
                </a:schemeClr>
              </a:solidFill>
            </a:ln>
          </c:spPr>
          <c:marker>
            <c:symbol val="square"/>
            <c:size val="5"/>
            <c:spPr>
              <a:solidFill>
                <a:schemeClr val="accent2">
                  <a:lumMod val="50000"/>
                </a:schemeClr>
              </a:solidFill>
              <a:ln>
                <a:solidFill>
                  <a:schemeClr val="accent2">
                    <a:lumMod val="50000"/>
                  </a:schemeClr>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2016</c:v>
              </c:pt>
              <c:pt idx="1">
                <c:v>2017</c:v>
              </c:pt>
              <c:pt idx="2">
                <c:v>2018</c:v>
              </c:pt>
              <c:pt idx="3">
                <c:v>2019</c:v>
              </c:pt>
              <c:pt idx="4">
                <c:v>2020</c:v>
              </c:pt>
              <c:pt idx="5">
                <c:v>2021</c:v>
              </c:pt>
              <c:pt idx="6">
                <c:v>Survey</c:v>
              </c:pt>
            </c:strLit>
          </c:cat>
          <c:val>
            <c:numRef>
              <c:f>graphs!$C$26:$C$31</c:f>
              <c:numCache>
                <c:formatCode>General</c:formatCode>
                <c:ptCount val="6"/>
                <c:pt idx="0">
                  <c:v>140</c:v>
                </c:pt>
                <c:pt idx="1">
                  <c:v>158</c:v>
                </c:pt>
                <c:pt idx="2">
                  <c:v>175</c:v>
                </c:pt>
                <c:pt idx="3">
                  <c:v>180</c:v>
                </c:pt>
                <c:pt idx="4">
                  <c:v>140</c:v>
                </c:pt>
                <c:pt idx="5">
                  <c:v>144.5</c:v>
                </c:pt>
              </c:numCache>
            </c:numRef>
          </c:val>
          <c:smooth val="0"/>
          <c:extLst>
            <c:ext xmlns:c16="http://schemas.microsoft.com/office/drawing/2014/chart" uri="{C3380CC4-5D6E-409C-BE32-E72D297353CC}">
              <c16:uniqueId val="{00000004-6207-4461-9AD5-8604B907D226}"/>
            </c:ext>
          </c:extLst>
        </c:ser>
        <c:dLbls>
          <c:showLegendKey val="0"/>
          <c:showVal val="0"/>
          <c:showCatName val="0"/>
          <c:showSerName val="0"/>
          <c:showPercent val="0"/>
          <c:showBubbleSize val="0"/>
        </c:dLbls>
        <c:marker val="1"/>
        <c:smooth val="0"/>
        <c:axId val="-2128444792"/>
        <c:axId val="-2130268312"/>
      </c:lineChart>
      <c:catAx>
        <c:axId val="-2128444792"/>
        <c:scaling>
          <c:orientation val="minMax"/>
        </c:scaling>
        <c:delete val="0"/>
        <c:axPos val="b"/>
        <c:numFmt formatCode="General" sourceLinked="1"/>
        <c:majorTickMark val="in"/>
        <c:minorTickMark val="none"/>
        <c:tickLblPos val="nextTo"/>
        <c:crossAx val="-2130268312"/>
        <c:crosses val="autoZero"/>
        <c:auto val="1"/>
        <c:lblAlgn val="ctr"/>
        <c:lblOffset val="100"/>
        <c:noMultiLvlLbl val="0"/>
      </c:catAx>
      <c:valAx>
        <c:axId val="-2130268312"/>
        <c:scaling>
          <c:orientation val="minMax"/>
        </c:scaling>
        <c:delete val="0"/>
        <c:axPos val="l"/>
        <c:majorGridlines/>
        <c:numFmt formatCode="General" sourceLinked="1"/>
        <c:majorTickMark val="out"/>
        <c:minorTickMark val="none"/>
        <c:tickLblPos val="nextTo"/>
        <c:crossAx val="-2128444792"/>
        <c:crosses val="autoZero"/>
        <c:crossBetween val="between"/>
      </c:valAx>
      <c:spPr>
        <a:ln>
          <a:solidFill>
            <a:schemeClr val="tx1"/>
          </a:solidFill>
        </a:ln>
      </c:spPr>
    </c:plotArea>
    <c:legend>
      <c:legendPos val="r"/>
      <c:layout>
        <c:manualLayout>
          <c:xMode val="edge"/>
          <c:yMode val="edge"/>
          <c:x val="0.82074548122494839"/>
          <c:y val="0.11325021035003131"/>
          <c:w val="0.13387634722453637"/>
          <c:h val="0.72350421998754733"/>
        </c:manualLayout>
      </c:layout>
      <c:overlay val="0"/>
    </c:legend>
    <c:plotVisOnly val="1"/>
    <c:dispBlanksAs val="zero"/>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41110650642355"/>
          <c:y val="0.21111120698953725"/>
          <c:w val="0.75797908240193401"/>
          <c:h val="0.67154345290172002"/>
        </c:manualLayout>
      </c:layout>
      <c:barChart>
        <c:barDir val="col"/>
        <c:grouping val="clustered"/>
        <c:varyColors val="0"/>
        <c:ser>
          <c:idx val="2"/>
          <c:order val="0"/>
          <c:tx>
            <c:v>Baptisms</c:v>
          </c:tx>
          <c:spPr>
            <a:solidFill>
              <a:srgbClr val="FF0000"/>
            </a:solidFill>
            <a:ln w="3175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graphs!$A$5:$A$9</c:f>
              <c:numCache>
                <c:formatCode>General</c:formatCode>
                <c:ptCount val="5"/>
                <c:pt idx="0">
                  <c:v>2017</c:v>
                </c:pt>
                <c:pt idx="1">
                  <c:v>2018</c:v>
                </c:pt>
                <c:pt idx="2">
                  <c:v>2019</c:v>
                </c:pt>
                <c:pt idx="3">
                  <c:v>2020</c:v>
                </c:pt>
                <c:pt idx="4">
                  <c:v>2021</c:v>
                </c:pt>
              </c:numCache>
            </c:numRef>
          </c:cat>
          <c:val>
            <c:numRef>
              <c:f>graphs!$B$5:$B$9</c:f>
              <c:numCache>
                <c:formatCode>General</c:formatCode>
                <c:ptCount val="5"/>
                <c:pt idx="0">
                  <c:v>8</c:v>
                </c:pt>
                <c:pt idx="1">
                  <c:v>2</c:v>
                </c:pt>
                <c:pt idx="2">
                  <c:v>7</c:v>
                </c:pt>
                <c:pt idx="3">
                  <c:v>2</c:v>
                </c:pt>
                <c:pt idx="4">
                  <c:v>5</c:v>
                </c:pt>
              </c:numCache>
            </c:numRef>
          </c:val>
          <c:extLst>
            <c:ext xmlns:c16="http://schemas.microsoft.com/office/drawing/2014/chart" uri="{C3380CC4-5D6E-409C-BE32-E72D297353CC}">
              <c16:uniqueId val="{00000000-EC9C-4913-81F2-25C2DFDBBA96}"/>
            </c:ext>
          </c:extLst>
        </c:ser>
        <c:ser>
          <c:idx val="0"/>
          <c:order val="1"/>
          <c:tx>
            <c:v>Deaths</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graphs!$A$5:$A$9</c:f>
              <c:numCache>
                <c:formatCode>General</c:formatCode>
                <c:ptCount val="5"/>
                <c:pt idx="0">
                  <c:v>2017</c:v>
                </c:pt>
                <c:pt idx="1">
                  <c:v>2018</c:v>
                </c:pt>
                <c:pt idx="2">
                  <c:v>2019</c:v>
                </c:pt>
                <c:pt idx="3">
                  <c:v>2020</c:v>
                </c:pt>
                <c:pt idx="4">
                  <c:v>2021</c:v>
                </c:pt>
              </c:numCache>
            </c:numRef>
          </c:cat>
          <c:val>
            <c:numRef>
              <c:f>graphs!$D$5:$D$9</c:f>
              <c:numCache>
                <c:formatCode>General</c:formatCode>
                <c:ptCount val="5"/>
                <c:pt idx="0">
                  <c:v>7</c:v>
                </c:pt>
                <c:pt idx="1">
                  <c:v>7</c:v>
                </c:pt>
                <c:pt idx="2">
                  <c:v>3</c:v>
                </c:pt>
                <c:pt idx="3">
                  <c:v>3</c:v>
                </c:pt>
                <c:pt idx="4">
                  <c:v>3</c:v>
                </c:pt>
              </c:numCache>
            </c:numRef>
          </c:val>
          <c:extLst>
            <c:ext xmlns:c16="http://schemas.microsoft.com/office/drawing/2014/chart" uri="{C3380CC4-5D6E-409C-BE32-E72D297353CC}">
              <c16:uniqueId val="{00000001-EC9C-4913-81F2-25C2DFDBBA96}"/>
            </c:ext>
          </c:extLst>
        </c:ser>
        <c:dLbls>
          <c:showLegendKey val="0"/>
          <c:showVal val="0"/>
          <c:showCatName val="0"/>
          <c:showSerName val="0"/>
          <c:showPercent val="0"/>
          <c:showBubbleSize val="0"/>
        </c:dLbls>
        <c:gapWidth val="100"/>
        <c:axId val="-2127044040"/>
        <c:axId val="2130983480"/>
      </c:barChart>
      <c:catAx>
        <c:axId val="-2127044040"/>
        <c:scaling>
          <c:orientation val="minMax"/>
        </c:scaling>
        <c:delete val="0"/>
        <c:axPos val="b"/>
        <c:numFmt formatCode="General" sourceLinked="1"/>
        <c:majorTickMark val="in"/>
        <c:minorTickMark val="none"/>
        <c:tickLblPos val="nextTo"/>
        <c:crossAx val="2130983480"/>
        <c:crosses val="autoZero"/>
        <c:auto val="1"/>
        <c:lblAlgn val="ctr"/>
        <c:lblOffset val="100"/>
        <c:tickLblSkip val="1"/>
        <c:noMultiLvlLbl val="0"/>
      </c:catAx>
      <c:valAx>
        <c:axId val="2130983480"/>
        <c:scaling>
          <c:orientation val="minMax"/>
          <c:max val="10"/>
        </c:scaling>
        <c:delete val="0"/>
        <c:axPos val="l"/>
        <c:majorGridlines/>
        <c:numFmt formatCode="General" sourceLinked="1"/>
        <c:majorTickMark val="out"/>
        <c:minorTickMark val="none"/>
        <c:tickLblPos val="nextTo"/>
        <c:crossAx val="-2127044040"/>
        <c:crosses val="autoZero"/>
        <c:crossBetween val="between"/>
        <c:majorUnit val="2"/>
      </c:valAx>
      <c:spPr>
        <a:ln>
          <a:solidFill>
            <a:schemeClr val="tx1"/>
          </a:solidFill>
        </a:ln>
      </c:spPr>
    </c:plotArea>
    <c:legend>
      <c:legendPos val="r"/>
      <c:layout>
        <c:manualLayout>
          <c:xMode val="edge"/>
          <c:yMode val="edge"/>
          <c:x val="9.5187217289328205E-2"/>
          <c:y val="5.1263483683036702E-2"/>
          <c:w val="0.75635401957734005"/>
          <c:h val="0.11704474079468399"/>
        </c:manualLayout>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88479071694985"/>
          <c:y val="0.20837894238630009"/>
          <c:w val="0.75797908240193401"/>
          <c:h val="0.67154345290172002"/>
        </c:manualLayout>
      </c:layout>
      <c:scatterChart>
        <c:scatterStyle val="lineMarker"/>
        <c:varyColors val="0"/>
        <c:ser>
          <c:idx val="0"/>
          <c:order val="0"/>
          <c:tx>
            <c:v>Baptisms vs Deaths</c:v>
          </c:tx>
          <c:spPr>
            <a:ln w="31750">
              <a:noFill/>
            </a:ln>
          </c:spPr>
          <c:marker>
            <c:symbol val="square"/>
            <c:size val="10"/>
          </c:marker>
          <c:xVal>
            <c:numRef>
              <c:f>graphs!$D$5:$D$9</c:f>
              <c:numCache>
                <c:formatCode>General</c:formatCode>
                <c:ptCount val="5"/>
                <c:pt idx="0">
                  <c:v>7</c:v>
                </c:pt>
                <c:pt idx="1">
                  <c:v>7</c:v>
                </c:pt>
                <c:pt idx="2">
                  <c:v>3</c:v>
                </c:pt>
                <c:pt idx="3">
                  <c:v>3</c:v>
                </c:pt>
                <c:pt idx="4">
                  <c:v>3</c:v>
                </c:pt>
              </c:numCache>
            </c:numRef>
          </c:xVal>
          <c:yVal>
            <c:numRef>
              <c:f>graphs!$B$5:$B$9</c:f>
              <c:numCache>
                <c:formatCode>General</c:formatCode>
                <c:ptCount val="5"/>
                <c:pt idx="0">
                  <c:v>8</c:v>
                </c:pt>
                <c:pt idx="1">
                  <c:v>2</c:v>
                </c:pt>
                <c:pt idx="2">
                  <c:v>7</c:v>
                </c:pt>
                <c:pt idx="3">
                  <c:v>2</c:v>
                </c:pt>
                <c:pt idx="4">
                  <c:v>5</c:v>
                </c:pt>
              </c:numCache>
            </c:numRef>
          </c:yVal>
          <c:smooth val="0"/>
          <c:extLst>
            <c:ext xmlns:c16="http://schemas.microsoft.com/office/drawing/2014/chart" uri="{C3380CC4-5D6E-409C-BE32-E72D297353CC}">
              <c16:uniqueId val="{00000000-B221-4135-A832-B11F6660D202}"/>
            </c:ext>
          </c:extLst>
        </c:ser>
        <c:ser>
          <c:idx val="1"/>
          <c:order val="1"/>
          <c:tx>
            <c:v>Line of Equal</c:v>
          </c:tx>
          <c:spPr>
            <a:ln w="31750">
              <a:solidFill>
                <a:srgbClr val="FF0000"/>
              </a:solidFill>
            </a:ln>
          </c:spPr>
          <c:marker>
            <c:symbol val="none"/>
          </c:marker>
          <c:xVal>
            <c:numRef>
              <c:f>graphs!$F$5:$F$6</c:f>
              <c:numCache>
                <c:formatCode>General</c:formatCode>
                <c:ptCount val="2"/>
                <c:pt idx="0">
                  <c:v>0</c:v>
                </c:pt>
                <c:pt idx="1">
                  <c:v>25</c:v>
                </c:pt>
              </c:numCache>
            </c:numRef>
          </c:xVal>
          <c:yVal>
            <c:numRef>
              <c:f>graphs!$E$5:$E$6</c:f>
              <c:numCache>
                <c:formatCode>General</c:formatCode>
                <c:ptCount val="2"/>
                <c:pt idx="0">
                  <c:v>0</c:v>
                </c:pt>
                <c:pt idx="1">
                  <c:v>25</c:v>
                </c:pt>
              </c:numCache>
            </c:numRef>
          </c:yVal>
          <c:smooth val="0"/>
          <c:extLst>
            <c:ext xmlns:c16="http://schemas.microsoft.com/office/drawing/2014/chart" uri="{C3380CC4-5D6E-409C-BE32-E72D297353CC}">
              <c16:uniqueId val="{00000001-B221-4135-A832-B11F6660D202}"/>
            </c:ext>
          </c:extLst>
        </c:ser>
        <c:dLbls>
          <c:showLegendKey val="0"/>
          <c:showVal val="0"/>
          <c:showCatName val="0"/>
          <c:showSerName val="0"/>
          <c:showPercent val="0"/>
          <c:showBubbleSize val="0"/>
        </c:dLbls>
        <c:axId val="-2122723896"/>
        <c:axId val="-2113467784"/>
      </c:scatterChart>
      <c:valAx>
        <c:axId val="-2122723896"/>
        <c:scaling>
          <c:orientation val="minMax"/>
          <c:max val="10"/>
        </c:scaling>
        <c:delete val="0"/>
        <c:axPos val="b"/>
        <c:numFmt formatCode="General" sourceLinked="1"/>
        <c:majorTickMark val="in"/>
        <c:minorTickMark val="none"/>
        <c:tickLblPos val="nextTo"/>
        <c:crossAx val="-2113467784"/>
        <c:crosses val="autoZero"/>
        <c:crossBetween val="midCat"/>
        <c:majorUnit val="2"/>
      </c:valAx>
      <c:valAx>
        <c:axId val="-2113467784"/>
        <c:scaling>
          <c:orientation val="minMax"/>
          <c:max val="10"/>
        </c:scaling>
        <c:delete val="0"/>
        <c:axPos val="l"/>
        <c:majorGridlines/>
        <c:numFmt formatCode="General" sourceLinked="1"/>
        <c:majorTickMark val="out"/>
        <c:minorTickMark val="none"/>
        <c:tickLblPos val="nextTo"/>
        <c:crossAx val="-2122723896"/>
        <c:crosses val="autoZero"/>
        <c:crossBetween val="midCat"/>
        <c:majorUnit val="2"/>
      </c:valAx>
      <c:spPr>
        <a:ln>
          <a:solidFill>
            <a:schemeClr val="tx1"/>
          </a:solidFill>
        </a:ln>
      </c:spPr>
    </c:plotArea>
    <c:legend>
      <c:legendPos val="r"/>
      <c:layout>
        <c:manualLayout>
          <c:xMode val="edge"/>
          <c:yMode val="edge"/>
          <c:x val="9.5187273999413624E-2"/>
          <c:y val="0"/>
          <c:w val="0.71188784912524194"/>
          <c:h val="0.16280824723499199"/>
        </c:manualLayout>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269247594050706E-2"/>
          <c:y val="6.1016949152542403E-2"/>
          <c:w val="0.80669191981917088"/>
          <c:h val="0.83900600560523098"/>
        </c:manualLayout>
      </c:layout>
      <c:barChart>
        <c:barDir val="col"/>
        <c:grouping val="clustered"/>
        <c:varyColors val="0"/>
        <c:ser>
          <c:idx val="0"/>
          <c:order val="0"/>
          <c:tx>
            <c:strRef>
              <c:f>graphs!$B$62</c:f>
              <c:strCache>
                <c:ptCount val="1"/>
                <c:pt idx="0">
                  <c:v>2017</c:v>
                </c:pt>
              </c:strCache>
            </c:strRef>
          </c:tx>
          <c:spPr>
            <a:solidFill>
              <a:schemeClr val="accent5">
                <a:lumMod val="50000"/>
              </a:schemeClr>
            </a:solidFill>
            <a:ln>
              <a:solidFill>
                <a:schemeClr val="accent5">
                  <a:lumMod val="75000"/>
                </a:schemeClr>
              </a:solidFill>
            </a:ln>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graphs!$A$63:$A$68</c:f>
              <c:strCache>
                <c:ptCount val="6"/>
                <c:pt idx="0">
                  <c:v>Elementary</c:v>
                </c:pt>
                <c:pt idx="1">
                  <c:v>Middle School</c:v>
                </c:pt>
                <c:pt idx="2">
                  <c:v>High School</c:v>
                </c:pt>
                <c:pt idx="3">
                  <c:v>Adults</c:v>
                </c:pt>
                <c:pt idx="4">
                  <c:v>RCIA</c:v>
                </c:pt>
                <c:pt idx="5">
                  <c:v>Total</c:v>
                </c:pt>
              </c:strCache>
            </c:strRef>
          </c:cat>
          <c:val>
            <c:numRef>
              <c:f>graphs!$B$63:$B$68</c:f>
              <c:numCache>
                <c:formatCode>General</c:formatCode>
                <c:ptCount val="6"/>
                <c:pt idx="0">
                  <c:v>44</c:v>
                </c:pt>
                <c:pt idx="1">
                  <c:v>21</c:v>
                </c:pt>
                <c:pt idx="2">
                  <c:v>14</c:v>
                </c:pt>
                <c:pt idx="3">
                  <c:v>12</c:v>
                </c:pt>
                <c:pt idx="4">
                  <c:v>0</c:v>
                </c:pt>
                <c:pt idx="5">
                  <c:v>91</c:v>
                </c:pt>
              </c:numCache>
            </c:numRef>
          </c:val>
          <c:extLst>
            <c:ext xmlns:c16="http://schemas.microsoft.com/office/drawing/2014/chart" uri="{C3380CC4-5D6E-409C-BE32-E72D297353CC}">
              <c16:uniqueId val="{00000000-71E5-4034-AD2C-D24F6B39B47C}"/>
            </c:ext>
          </c:extLst>
        </c:ser>
        <c:ser>
          <c:idx val="1"/>
          <c:order val="1"/>
          <c:tx>
            <c:strRef>
              <c:f>graphs!$C$62</c:f>
              <c:strCache>
                <c:ptCount val="1"/>
                <c:pt idx="0">
                  <c:v>2018</c:v>
                </c:pt>
              </c:strCache>
            </c:strRef>
          </c:tx>
          <c:spPr>
            <a:solidFill>
              <a:schemeClr val="accent6">
                <a:lumMod val="75000"/>
              </a:schemeClr>
            </a:solidFill>
            <a:ln>
              <a:solidFill>
                <a:schemeClr val="accent6">
                  <a:lumMod val="75000"/>
                </a:schemeClr>
              </a:solidFill>
            </a:ln>
          </c:spPr>
          <c:invertIfNegative val="0"/>
          <c:dLbls>
            <c:spPr>
              <a:noFill/>
              <a:ln>
                <a:noFill/>
              </a:ln>
              <a:effectLst/>
            </c:spPr>
            <c:txPr>
              <a:bodyPr rot="-5400000" vert="horz" wrap="square" lIns="38100" tIns="19050" rIns="38100" bIns="19050" anchor="ctr">
                <a:spAutoFit/>
              </a:bodyPr>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graphs!$A$63:$A$68</c:f>
              <c:strCache>
                <c:ptCount val="6"/>
                <c:pt idx="0">
                  <c:v>Elementary</c:v>
                </c:pt>
                <c:pt idx="1">
                  <c:v>Middle School</c:v>
                </c:pt>
                <c:pt idx="2">
                  <c:v>High School</c:v>
                </c:pt>
                <c:pt idx="3">
                  <c:v>Adults</c:v>
                </c:pt>
                <c:pt idx="4">
                  <c:v>RCIA</c:v>
                </c:pt>
                <c:pt idx="5">
                  <c:v>Total</c:v>
                </c:pt>
              </c:strCache>
            </c:strRef>
          </c:cat>
          <c:val>
            <c:numRef>
              <c:f>graphs!$C$63:$C$68</c:f>
              <c:numCache>
                <c:formatCode>General</c:formatCode>
                <c:ptCount val="6"/>
                <c:pt idx="0">
                  <c:v>40</c:v>
                </c:pt>
                <c:pt idx="1">
                  <c:v>17</c:v>
                </c:pt>
                <c:pt idx="2">
                  <c:v>3</c:v>
                </c:pt>
                <c:pt idx="3">
                  <c:v>12</c:v>
                </c:pt>
                <c:pt idx="4">
                  <c:v>0</c:v>
                </c:pt>
                <c:pt idx="5">
                  <c:v>72</c:v>
                </c:pt>
              </c:numCache>
            </c:numRef>
          </c:val>
          <c:extLst>
            <c:ext xmlns:c16="http://schemas.microsoft.com/office/drawing/2014/chart" uri="{C3380CC4-5D6E-409C-BE32-E72D297353CC}">
              <c16:uniqueId val="{00000001-71E5-4034-AD2C-D24F6B39B47C}"/>
            </c:ext>
          </c:extLst>
        </c:ser>
        <c:ser>
          <c:idx val="2"/>
          <c:order val="2"/>
          <c:tx>
            <c:strRef>
              <c:f>graphs!$D$62</c:f>
              <c:strCache>
                <c:ptCount val="1"/>
                <c:pt idx="0">
                  <c:v>2019</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graphs!$A$63:$A$68</c:f>
              <c:strCache>
                <c:ptCount val="6"/>
                <c:pt idx="0">
                  <c:v>Elementary</c:v>
                </c:pt>
                <c:pt idx="1">
                  <c:v>Middle School</c:v>
                </c:pt>
                <c:pt idx="2">
                  <c:v>High School</c:v>
                </c:pt>
                <c:pt idx="3">
                  <c:v>Adults</c:v>
                </c:pt>
                <c:pt idx="4">
                  <c:v>RCIA</c:v>
                </c:pt>
                <c:pt idx="5">
                  <c:v>Total</c:v>
                </c:pt>
              </c:strCache>
            </c:strRef>
          </c:cat>
          <c:val>
            <c:numRef>
              <c:f>graphs!$D$63:$D$68</c:f>
              <c:numCache>
                <c:formatCode>General</c:formatCode>
                <c:ptCount val="6"/>
                <c:pt idx="0">
                  <c:v>40</c:v>
                </c:pt>
                <c:pt idx="1">
                  <c:v>12</c:v>
                </c:pt>
                <c:pt idx="2">
                  <c:v>4</c:v>
                </c:pt>
                <c:pt idx="3">
                  <c:v>10</c:v>
                </c:pt>
                <c:pt idx="4">
                  <c:v>3</c:v>
                </c:pt>
                <c:pt idx="5">
                  <c:v>69</c:v>
                </c:pt>
              </c:numCache>
            </c:numRef>
          </c:val>
          <c:extLst>
            <c:ext xmlns:c16="http://schemas.microsoft.com/office/drawing/2014/chart" uri="{C3380CC4-5D6E-409C-BE32-E72D297353CC}">
              <c16:uniqueId val="{00000002-71E5-4034-AD2C-D24F6B39B47C}"/>
            </c:ext>
          </c:extLst>
        </c:ser>
        <c:ser>
          <c:idx val="3"/>
          <c:order val="3"/>
          <c:tx>
            <c:strRef>
              <c:f>graphs!$E$62</c:f>
              <c:strCache>
                <c:ptCount val="1"/>
                <c:pt idx="0">
                  <c:v>2020</c:v>
                </c:pt>
              </c:strCache>
            </c:strRef>
          </c:tx>
          <c:spPr>
            <a:solidFill>
              <a:srgbClr val="FF0000"/>
            </a:solidFill>
            <a:ln>
              <a:solidFill>
                <a:srgbClr val="FF0000"/>
              </a:solidFill>
            </a:ln>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graphs!$A$63:$A$68</c:f>
              <c:strCache>
                <c:ptCount val="6"/>
                <c:pt idx="0">
                  <c:v>Elementary</c:v>
                </c:pt>
                <c:pt idx="1">
                  <c:v>Middle School</c:v>
                </c:pt>
                <c:pt idx="2">
                  <c:v>High School</c:v>
                </c:pt>
                <c:pt idx="3">
                  <c:v>Adults</c:v>
                </c:pt>
                <c:pt idx="4">
                  <c:v>RCIA</c:v>
                </c:pt>
                <c:pt idx="5">
                  <c:v>Total</c:v>
                </c:pt>
              </c:strCache>
            </c:strRef>
          </c:cat>
          <c:val>
            <c:numRef>
              <c:f>graphs!$E$63:$E$68</c:f>
              <c:numCache>
                <c:formatCode>General</c:formatCode>
                <c:ptCount val="6"/>
                <c:pt idx="0">
                  <c:v>47</c:v>
                </c:pt>
                <c:pt idx="1">
                  <c:v>20</c:v>
                </c:pt>
                <c:pt idx="2">
                  <c:v>19</c:v>
                </c:pt>
                <c:pt idx="3">
                  <c:v>2</c:v>
                </c:pt>
                <c:pt idx="4">
                  <c:v>2</c:v>
                </c:pt>
                <c:pt idx="5">
                  <c:v>90</c:v>
                </c:pt>
              </c:numCache>
            </c:numRef>
          </c:val>
          <c:extLst>
            <c:ext xmlns:c16="http://schemas.microsoft.com/office/drawing/2014/chart" uri="{C3380CC4-5D6E-409C-BE32-E72D297353CC}">
              <c16:uniqueId val="{00000003-71E5-4034-AD2C-D24F6B39B47C}"/>
            </c:ext>
          </c:extLst>
        </c:ser>
        <c:ser>
          <c:idx val="4"/>
          <c:order val="4"/>
          <c:tx>
            <c:strRef>
              <c:f>graphs!$F$62</c:f>
              <c:strCache>
                <c:ptCount val="1"/>
                <c:pt idx="0">
                  <c:v>2021</c:v>
                </c:pt>
              </c:strCache>
            </c:strRef>
          </c:tx>
          <c:spPr>
            <a:solidFill>
              <a:schemeClr val="bg2">
                <a:lumMod val="50000"/>
              </a:schemeClr>
            </a:solidFill>
            <a:ln>
              <a:solidFill>
                <a:schemeClr val="bg2">
                  <a:lumMod val="50000"/>
                </a:schemeClr>
              </a:solidFill>
            </a:ln>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graphs!$A$63:$A$68</c:f>
              <c:strCache>
                <c:ptCount val="6"/>
                <c:pt idx="0">
                  <c:v>Elementary</c:v>
                </c:pt>
                <c:pt idx="1">
                  <c:v>Middle School</c:v>
                </c:pt>
                <c:pt idx="2">
                  <c:v>High School</c:v>
                </c:pt>
                <c:pt idx="3">
                  <c:v>Adults</c:v>
                </c:pt>
                <c:pt idx="4">
                  <c:v>RCIA</c:v>
                </c:pt>
                <c:pt idx="5">
                  <c:v>Total</c:v>
                </c:pt>
              </c:strCache>
            </c:strRef>
          </c:cat>
          <c:val>
            <c:numRef>
              <c:f>graphs!$F$63:$F$68</c:f>
              <c:numCache>
                <c:formatCode>General</c:formatCode>
                <c:ptCount val="6"/>
                <c:pt idx="0">
                  <c:v>41</c:v>
                </c:pt>
                <c:pt idx="1">
                  <c:v>19</c:v>
                </c:pt>
                <c:pt idx="2">
                  <c:v>19</c:v>
                </c:pt>
                <c:pt idx="3">
                  <c:v>2</c:v>
                </c:pt>
                <c:pt idx="4">
                  <c:v>2</c:v>
                </c:pt>
                <c:pt idx="5">
                  <c:v>83</c:v>
                </c:pt>
              </c:numCache>
            </c:numRef>
          </c:val>
          <c:extLst>
            <c:ext xmlns:c16="http://schemas.microsoft.com/office/drawing/2014/chart" uri="{C3380CC4-5D6E-409C-BE32-E72D297353CC}">
              <c16:uniqueId val="{00000004-71E5-4034-AD2C-D24F6B39B47C}"/>
            </c:ext>
          </c:extLst>
        </c:ser>
        <c:dLbls>
          <c:showLegendKey val="0"/>
          <c:showVal val="0"/>
          <c:showCatName val="0"/>
          <c:showSerName val="0"/>
          <c:showPercent val="0"/>
          <c:showBubbleSize val="0"/>
        </c:dLbls>
        <c:gapWidth val="150"/>
        <c:axId val="-2147408360"/>
        <c:axId val="-2144483176"/>
      </c:barChart>
      <c:catAx>
        <c:axId val="-2147408360"/>
        <c:scaling>
          <c:orientation val="minMax"/>
        </c:scaling>
        <c:delete val="0"/>
        <c:axPos val="b"/>
        <c:numFmt formatCode="General" sourceLinked="1"/>
        <c:majorTickMark val="in"/>
        <c:minorTickMark val="none"/>
        <c:tickLblPos val="nextTo"/>
        <c:crossAx val="-2144483176"/>
        <c:crosses val="autoZero"/>
        <c:auto val="1"/>
        <c:lblAlgn val="ctr"/>
        <c:lblOffset val="100"/>
        <c:noMultiLvlLbl val="1"/>
      </c:catAx>
      <c:valAx>
        <c:axId val="-2144483176"/>
        <c:scaling>
          <c:orientation val="minMax"/>
          <c:max val="100"/>
        </c:scaling>
        <c:delete val="0"/>
        <c:axPos val="l"/>
        <c:majorGridlines/>
        <c:numFmt formatCode="General" sourceLinked="1"/>
        <c:majorTickMark val="out"/>
        <c:minorTickMark val="none"/>
        <c:tickLblPos val="nextTo"/>
        <c:crossAx val="-2147408360"/>
        <c:crosses val="autoZero"/>
        <c:crossBetween val="between"/>
      </c:valAx>
    </c:plotArea>
    <c:legend>
      <c:legendPos val="r"/>
      <c:layout>
        <c:manualLayout>
          <c:xMode val="edge"/>
          <c:yMode val="edge"/>
          <c:x val="0.86446627867168802"/>
          <c:y val="0.27175710663285702"/>
          <c:w val="0.13069139819667652"/>
          <c:h val="0.32134392099292702"/>
        </c:manualLayout>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v>2017</c:v>
          </c:tx>
          <c:spPr>
            <a:solidFill>
              <a:schemeClr val="accent5">
                <a:lumMod val="50000"/>
              </a:schemeClr>
            </a:solidFill>
            <a:ln w="31750">
              <a:solidFill>
                <a:schemeClr val="accent5">
                  <a:lumMod val="50000"/>
                </a:schemeClr>
              </a:solidFill>
            </a:ln>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graphs!$B$77:$F$77</c:f>
              <c:strCache>
                <c:ptCount val="4"/>
                <c:pt idx="0">
                  <c:v>Baptism</c:v>
                </c:pt>
                <c:pt idx="1">
                  <c:v>1st Communion</c:v>
                </c:pt>
                <c:pt idx="2">
                  <c:v>Confirmation</c:v>
                </c:pt>
                <c:pt idx="3">
                  <c:v>Marriage</c:v>
                </c:pt>
              </c:strCache>
            </c:strRef>
          </c:cat>
          <c:val>
            <c:numRef>
              <c:f>graphs!$B$78:$E$78</c:f>
              <c:numCache>
                <c:formatCode>General</c:formatCode>
                <c:ptCount val="4"/>
                <c:pt idx="0">
                  <c:v>8</c:v>
                </c:pt>
                <c:pt idx="1">
                  <c:v>7</c:v>
                </c:pt>
                <c:pt idx="2">
                  <c:v>0</c:v>
                </c:pt>
                <c:pt idx="3">
                  <c:v>1</c:v>
                </c:pt>
              </c:numCache>
            </c:numRef>
          </c:val>
          <c:extLst>
            <c:ext xmlns:c16="http://schemas.microsoft.com/office/drawing/2014/chart" uri="{C3380CC4-5D6E-409C-BE32-E72D297353CC}">
              <c16:uniqueId val="{00000000-C526-4075-AEFA-F6FC8268838C}"/>
            </c:ext>
          </c:extLst>
        </c:ser>
        <c:ser>
          <c:idx val="2"/>
          <c:order val="1"/>
          <c:tx>
            <c:v>2018</c:v>
          </c:tx>
          <c:spPr>
            <a:solidFill>
              <a:schemeClr val="accent6">
                <a:lumMod val="75000"/>
              </a:schemeClr>
            </a:solidFill>
            <a:ln w="31750">
              <a:solidFill>
                <a:schemeClr val="accent6">
                  <a:lumMod val="75000"/>
                </a:schemeClr>
              </a:solidFill>
            </a:ln>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graphs!$B$77:$F$77</c:f>
              <c:strCache>
                <c:ptCount val="4"/>
                <c:pt idx="0">
                  <c:v>Baptism</c:v>
                </c:pt>
                <c:pt idx="1">
                  <c:v>1st Communion</c:v>
                </c:pt>
                <c:pt idx="2">
                  <c:v>Confirmation</c:v>
                </c:pt>
                <c:pt idx="3">
                  <c:v>Marriage</c:v>
                </c:pt>
              </c:strCache>
            </c:strRef>
          </c:cat>
          <c:val>
            <c:numRef>
              <c:f>graphs!$B$79:$E$79</c:f>
              <c:numCache>
                <c:formatCode>General</c:formatCode>
                <c:ptCount val="4"/>
                <c:pt idx="0">
                  <c:v>2</c:v>
                </c:pt>
                <c:pt idx="1">
                  <c:v>9</c:v>
                </c:pt>
                <c:pt idx="2">
                  <c:v>21</c:v>
                </c:pt>
                <c:pt idx="3">
                  <c:v>1</c:v>
                </c:pt>
              </c:numCache>
            </c:numRef>
          </c:val>
          <c:extLst>
            <c:ext xmlns:c16="http://schemas.microsoft.com/office/drawing/2014/chart" uri="{C3380CC4-5D6E-409C-BE32-E72D297353CC}">
              <c16:uniqueId val="{00000001-C526-4075-AEFA-F6FC8268838C}"/>
            </c:ext>
          </c:extLst>
        </c:ser>
        <c:ser>
          <c:idx val="3"/>
          <c:order val="2"/>
          <c:tx>
            <c:v>2019</c:v>
          </c:tx>
          <c:spPr>
            <a:ln w="31750">
              <a:solidFill>
                <a:srgbClr val="FFC000"/>
              </a:solidFill>
            </a:ln>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graphs!$B$77:$F$77</c:f>
              <c:strCache>
                <c:ptCount val="4"/>
                <c:pt idx="0">
                  <c:v>Baptism</c:v>
                </c:pt>
                <c:pt idx="1">
                  <c:v>1st Communion</c:v>
                </c:pt>
                <c:pt idx="2">
                  <c:v>Confirmation</c:v>
                </c:pt>
                <c:pt idx="3">
                  <c:v>Marriage</c:v>
                </c:pt>
              </c:strCache>
            </c:strRef>
          </c:cat>
          <c:val>
            <c:numRef>
              <c:f>graphs!$B$80:$E$80</c:f>
              <c:numCache>
                <c:formatCode>General</c:formatCode>
                <c:ptCount val="4"/>
                <c:pt idx="0">
                  <c:v>7</c:v>
                </c:pt>
                <c:pt idx="1">
                  <c:v>12</c:v>
                </c:pt>
                <c:pt idx="2">
                  <c:v>20</c:v>
                </c:pt>
                <c:pt idx="3">
                  <c:v>0</c:v>
                </c:pt>
              </c:numCache>
            </c:numRef>
          </c:val>
          <c:extLst>
            <c:ext xmlns:c16="http://schemas.microsoft.com/office/drawing/2014/chart" uri="{C3380CC4-5D6E-409C-BE32-E72D297353CC}">
              <c16:uniqueId val="{00000002-C526-4075-AEFA-F6FC8268838C}"/>
            </c:ext>
          </c:extLst>
        </c:ser>
        <c:ser>
          <c:idx val="4"/>
          <c:order val="3"/>
          <c:tx>
            <c:v>2020</c:v>
          </c:tx>
          <c:spPr>
            <a:solidFill>
              <a:srgbClr val="FF0000"/>
            </a:solidFill>
            <a:ln>
              <a:solidFill>
                <a:srgbClr val="FF0000"/>
              </a:solidFill>
            </a:ln>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graphs!$B$77:$F$77</c:f>
              <c:strCache>
                <c:ptCount val="4"/>
                <c:pt idx="0">
                  <c:v>Baptism</c:v>
                </c:pt>
                <c:pt idx="1">
                  <c:v>1st Communion</c:v>
                </c:pt>
                <c:pt idx="2">
                  <c:v>Confirmation</c:v>
                </c:pt>
                <c:pt idx="3">
                  <c:v>Marriage</c:v>
                </c:pt>
              </c:strCache>
            </c:strRef>
          </c:cat>
          <c:val>
            <c:numRef>
              <c:f>graphs!$B$81:$E$81</c:f>
              <c:numCache>
                <c:formatCode>General</c:formatCode>
                <c:ptCount val="4"/>
                <c:pt idx="0">
                  <c:v>2</c:v>
                </c:pt>
                <c:pt idx="1">
                  <c:v>11</c:v>
                </c:pt>
                <c:pt idx="2">
                  <c:v>0</c:v>
                </c:pt>
                <c:pt idx="3">
                  <c:v>1</c:v>
                </c:pt>
              </c:numCache>
            </c:numRef>
          </c:val>
          <c:extLst>
            <c:ext xmlns:c16="http://schemas.microsoft.com/office/drawing/2014/chart" uri="{C3380CC4-5D6E-409C-BE32-E72D297353CC}">
              <c16:uniqueId val="{00000003-C526-4075-AEFA-F6FC8268838C}"/>
            </c:ext>
          </c:extLst>
        </c:ser>
        <c:ser>
          <c:idx val="5"/>
          <c:order val="4"/>
          <c:tx>
            <c:v>2021</c:v>
          </c:tx>
          <c:spPr>
            <a:solidFill>
              <a:schemeClr val="bg2">
                <a:lumMod val="50000"/>
              </a:schemeClr>
            </a:solidFill>
            <a:ln>
              <a:solidFill>
                <a:schemeClr val="bg2">
                  <a:lumMod val="25000"/>
                </a:schemeClr>
              </a:solidFill>
            </a:ln>
          </c:spPr>
          <c:invertIfNegative val="0"/>
          <c:dLbls>
            <c:spPr>
              <a:noFill/>
              <a:ln>
                <a:noFill/>
              </a:ln>
              <a:effectLst/>
            </c:spPr>
            <c:txPr>
              <a:bodyPr rot="-5400000" vert="horz" wrap="square" lIns="38100" tIns="19050" rIns="38100" bIns="19050" anchor="ctr">
                <a:spAutoFit/>
              </a:bodyPr>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graphs!$B$77:$F$77</c:f>
              <c:strCache>
                <c:ptCount val="4"/>
                <c:pt idx="0">
                  <c:v>Baptism</c:v>
                </c:pt>
                <c:pt idx="1">
                  <c:v>1st Communion</c:v>
                </c:pt>
                <c:pt idx="2">
                  <c:v>Confirmation</c:v>
                </c:pt>
                <c:pt idx="3">
                  <c:v>Marriage</c:v>
                </c:pt>
              </c:strCache>
            </c:strRef>
          </c:cat>
          <c:val>
            <c:numRef>
              <c:f>graphs!$B$82:$E$82</c:f>
              <c:numCache>
                <c:formatCode>General</c:formatCode>
                <c:ptCount val="4"/>
                <c:pt idx="0">
                  <c:v>5</c:v>
                </c:pt>
                <c:pt idx="1">
                  <c:v>8</c:v>
                </c:pt>
                <c:pt idx="2">
                  <c:v>0</c:v>
                </c:pt>
                <c:pt idx="3">
                  <c:v>3</c:v>
                </c:pt>
              </c:numCache>
            </c:numRef>
          </c:val>
          <c:extLst>
            <c:ext xmlns:c16="http://schemas.microsoft.com/office/drawing/2014/chart" uri="{C3380CC4-5D6E-409C-BE32-E72D297353CC}">
              <c16:uniqueId val="{00000004-C526-4075-AEFA-F6FC8268838C}"/>
            </c:ext>
          </c:extLst>
        </c:ser>
        <c:dLbls>
          <c:showLegendKey val="0"/>
          <c:showVal val="0"/>
          <c:showCatName val="0"/>
          <c:showSerName val="0"/>
          <c:showPercent val="0"/>
          <c:showBubbleSize val="0"/>
        </c:dLbls>
        <c:gapWidth val="150"/>
        <c:axId val="-2124480664"/>
        <c:axId val="-2123810568"/>
      </c:barChart>
      <c:catAx>
        <c:axId val="-2124480664"/>
        <c:scaling>
          <c:orientation val="minMax"/>
        </c:scaling>
        <c:delete val="0"/>
        <c:axPos val="b"/>
        <c:numFmt formatCode="General" sourceLinked="1"/>
        <c:majorTickMark val="in"/>
        <c:minorTickMark val="none"/>
        <c:tickLblPos val="nextTo"/>
        <c:crossAx val="-2123810568"/>
        <c:crosses val="autoZero"/>
        <c:auto val="1"/>
        <c:lblAlgn val="ctr"/>
        <c:lblOffset val="100"/>
        <c:noMultiLvlLbl val="1"/>
      </c:catAx>
      <c:valAx>
        <c:axId val="-2123810568"/>
        <c:scaling>
          <c:orientation val="minMax"/>
        </c:scaling>
        <c:delete val="0"/>
        <c:axPos val="l"/>
        <c:majorGridlines/>
        <c:numFmt formatCode="General" sourceLinked="1"/>
        <c:majorTickMark val="out"/>
        <c:minorTickMark val="none"/>
        <c:tickLblPos val="nextTo"/>
        <c:crossAx val="-2124480664"/>
        <c:crosses val="autoZero"/>
        <c:crossBetween val="between"/>
      </c:valAx>
      <c:spPr>
        <a:ln>
          <a:solidFill>
            <a:schemeClr val="tx1"/>
          </a:solidFill>
        </a:ln>
      </c:spPr>
    </c:plotArea>
    <c:legend>
      <c:legendPos val="r"/>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0.58742</cdr:x>
      <cdr:y>0</cdr:y>
    </cdr:from>
    <cdr:to>
      <cdr:x>0.67811</cdr:x>
      <cdr:y>0.15876</cdr:y>
    </cdr:to>
    <cdr:sp macro="" textlink="">
      <cdr:nvSpPr>
        <cdr:cNvPr id="3" name="Callout: Down Arrow 2">
          <a:extLst xmlns:a="http://schemas.openxmlformats.org/drawingml/2006/main">
            <a:ext uri="{FF2B5EF4-FFF2-40B4-BE49-F238E27FC236}">
              <a16:creationId xmlns:a16="http://schemas.microsoft.com/office/drawing/2014/main" id="{8587A05B-DFBE-45E2-B6F4-C582D56F846A}"/>
            </a:ext>
          </a:extLst>
        </cdr:cNvPr>
        <cdr:cNvSpPr/>
      </cdr:nvSpPr>
      <cdr:spPr>
        <a:xfrm xmlns:a="http://schemas.openxmlformats.org/drawingml/2006/main">
          <a:off x="6787513" y="-1169233"/>
          <a:ext cx="1047807" cy="854007"/>
        </a:xfrm>
        <a:prstGeom xmlns:a="http://schemas.openxmlformats.org/drawingml/2006/main" prst="downArrowCallout">
          <a:avLst/>
        </a:prstGeom>
        <a:ln xmlns:a="http://schemas.openxmlformats.org/drawingml/2006/main" w="28575">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b="1" dirty="0">
              <a:solidFill>
                <a:srgbClr val="FF0000"/>
              </a:solidFill>
            </a:rPr>
            <a:t>5.6%</a:t>
          </a:r>
        </a:p>
      </cdr:txBody>
    </cdr:sp>
  </cdr:relSizeAnchor>
  <cdr:relSizeAnchor xmlns:cdr="http://schemas.openxmlformats.org/drawingml/2006/chartDrawing">
    <cdr:from>
      <cdr:x>0.60164</cdr:x>
      <cdr:y>0.60228</cdr:y>
    </cdr:from>
    <cdr:to>
      <cdr:x>0.69233</cdr:x>
      <cdr:y>0.76103</cdr:y>
    </cdr:to>
    <cdr:sp macro="" textlink="">
      <cdr:nvSpPr>
        <cdr:cNvPr id="4" name="Callout: Down Arrow 3">
          <a:extLst xmlns:a="http://schemas.openxmlformats.org/drawingml/2006/main">
            <a:ext uri="{FF2B5EF4-FFF2-40B4-BE49-F238E27FC236}">
              <a16:creationId xmlns:a16="http://schemas.microsoft.com/office/drawing/2014/main" id="{A1BC4AD3-439D-4437-95CF-382361A19804}"/>
            </a:ext>
          </a:extLst>
        </cdr:cNvPr>
        <cdr:cNvSpPr/>
      </cdr:nvSpPr>
      <cdr:spPr>
        <a:xfrm xmlns:a="http://schemas.openxmlformats.org/drawingml/2006/main">
          <a:off x="6951740" y="3032958"/>
          <a:ext cx="1047913" cy="799466"/>
        </a:xfrm>
        <a:prstGeom xmlns:a="http://schemas.openxmlformats.org/drawingml/2006/main" prst="downArrowCallout">
          <a:avLst/>
        </a:prstGeom>
        <a:ln xmlns:a="http://schemas.openxmlformats.org/drawingml/2006/main" w="28575">
          <a:solidFill>
            <a:schemeClr val="accent3">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b="1" dirty="0">
              <a:solidFill>
                <a:schemeClr val="accent3">
                  <a:lumMod val="50000"/>
                </a:schemeClr>
              </a:solidFill>
            </a:rPr>
            <a:t>-</a:t>
          </a:r>
          <a:r>
            <a:rPr lang="en-US" sz="1800" b="1" dirty="0">
              <a:solidFill>
                <a:schemeClr val="accent3">
                  <a:lumMod val="50000"/>
                </a:schemeClr>
              </a:solidFill>
              <a:latin typeface="Times Bold"/>
              <a:cs typeface="Times Bold"/>
            </a:rPr>
            <a:t>3.4%</a:t>
          </a:r>
        </a:p>
      </cdr:txBody>
    </cdr:sp>
  </cdr:relSizeAnchor>
</c:userShapes>
</file>

<file path=ppt/drawings/drawing2.xml><?xml version="1.0" encoding="utf-8"?>
<c:userShapes xmlns:c="http://schemas.openxmlformats.org/drawingml/2006/chart">
  <cdr:relSizeAnchor xmlns:cdr="http://schemas.openxmlformats.org/drawingml/2006/chartDrawing">
    <cdr:from>
      <cdr:x>0.8483</cdr:x>
      <cdr:y>0.34599</cdr:y>
    </cdr:from>
    <cdr:to>
      <cdr:x>0.93707</cdr:x>
      <cdr:y>0.52055</cdr:y>
    </cdr:to>
    <cdr:sp macro="" textlink="">
      <cdr:nvSpPr>
        <cdr:cNvPr id="2" name="TextBox 1"/>
        <cdr:cNvSpPr txBox="1"/>
      </cdr:nvSpPr>
      <cdr:spPr>
        <a:xfrm xmlns:a="http://schemas.openxmlformats.org/drawingml/2006/main">
          <a:off x="9756213" y="1414962"/>
          <a:ext cx="1020935" cy="7138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err="1"/>
            <a:t>Nunca</a:t>
          </a:r>
          <a:r>
            <a:rPr lang="en-US" sz="2000" b="1" dirty="0"/>
            <a:t>, </a:t>
          </a:r>
        </a:p>
        <a:p xmlns:a="http://schemas.openxmlformats.org/drawingml/2006/main">
          <a:r>
            <a:rPr lang="en-US" sz="2000" b="1" dirty="0"/>
            <a:t>14%</a:t>
          </a:r>
        </a:p>
      </cdr:txBody>
    </cdr:sp>
  </cdr:relSizeAnchor>
  <cdr:relSizeAnchor xmlns:cdr="http://schemas.openxmlformats.org/drawingml/2006/chartDrawing">
    <cdr:from>
      <cdr:x>0.42128</cdr:x>
      <cdr:y>0.36142</cdr:y>
    </cdr:from>
    <cdr:to>
      <cdr:x>0.83462</cdr:x>
      <cdr:y>0.44068</cdr:y>
    </cdr:to>
    <cdr:sp macro="" textlink="">
      <cdr:nvSpPr>
        <cdr:cNvPr id="3" name="TextBox 2"/>
        <cdr:cNvSpPr txBox="1"/>
      </cdr:nvSpPr>
      <cdr:spPr>
        <a:xfrm xmlns:a="http://schemas.openxmlformats.org/drawingml/2006/main">
          <a:off x="4845149" y="1478048"/>
          <a:ext cx="4753790" cy="3241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err="1"/>
            <a:t>Ocasionalmente</a:t>
          </a:r>
          <a:r>
            <a:rPr lang="en-US" sz="2000" b="1" dirty="0"/>
            <a:t>, 51%
</a:t>
          </a:r>
        </a:p>
      </cdr:txBody>
    </cdr:sp>
  </cdr:relSizeAnchor>
  <cdr:relSizeAnchor xmlns:cdr="http://schemas.openxmlformats.org/drawingml/2006/chartDrawing">
    <cdr:from>
      <cdr:x>0.27982</cdr:x>
      <cdr:y>0.32997</cdr:y>
    </cdr:from>
    <cdr:to>
      <cdr:x>0.38814</cdr:x>
      <cdr:y>0.51598</cdr:y>
    </cdr:to>
    <cdr:sp macro="" textlink="">
      <cdr:nvSpPr>
        <cdr:cNvPr id="4" name="TextBox 3"/>
        <cdr:cNvSpPr txBox="1"/>
      </cdr:nvSpPr>
      <cdr:spPr>
        <a:xfrm xmlns:a="http://schemas.openxmlformats.org/drawingml/2006/main">
          <a:off x="3218203" y="1349455"/>
          <a:ext cx="1245816" cy="7606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err="1"/>
            <a:t>Mensual</a:t>
          </a:r>
          <a:r>
            <a:rPr lang="en-US" sz="2000" b="1" dirty="0"/>
            <a:t>
 9%</a:t>
          </a:r>
        </a:p>
      </cdr:txBody>
    </cdr:sp>
  </cdr:relSizeAnchor>
  <cdr:relSizeAnchor xmlns:cdr="http://schemas.openxmlformats.org/drawingml/2006/chartDrawing">
    <cdr:from>
      <cdr:x>0.05579</cdr:x>
      <cdr:y>0.34247</cdr:y>
    </cdr:from>
    <cdr:to>
      <cdr:x>0.24036</cdr:x>
      <cdr:y>0.46963</cdr:y>
    </cdr:to>
    <cdr:sp macro="" textlink="">
      <cdr:nvSpPr>
        <cdr:cNvPr id="5" name="TextBox 4"/>
        <cdr:cNvSpPr txBox="1"/>
      </cdr:nvSpPr>
      <cdr:spPr>
        <a:xfrm xmlns:a="http://schemas.openxmlformats.org/drawingml/2006/main">
          <a:off x="641624" y="1400546"/>
          <a:ext cx="2122706" cy="5200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err="1"/>
            <a:t>Semanalmente</a:t>
          </a:r>
          <a:r>
            <a:rPr lang="en-US" sz="2000" b="1" dirty="0"/>
            <a:t>, 26%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04C9E-79C7-49E9-B47E-4E9FC988C529}"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F14F9-CA38-40C0-87D1-F33DDD489706}" type="slidenum">
              <a:rPr lang="en-US" smtClean="0"/>
              <a:t>‹#›</a:t>
            </a:fld>
            <a:endParaRPr lang="en-US"/>
          </a:p>
        </p:txBody>
      </p:sp>
    </p:spTree>
    <p:extLst>
      <p:ext uri="{BB962C8B-B14F-4D97-AF65-F5344CB8AC3E}">
        <p14:creationId xmlns:p14="http://schemas.microsoft.com/office/powerpoint/2010/main" val="145861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Welcome, and thank you all for taking the time to be here today.</a:t>
            </a: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 The Joy of the Gospel, Pope Francis noted that “The parish is a community of communities, a sanctuary where the thirsty come to drink in the midst of their journey, and a center of constant missionary outreach”.  </a:t>
            </a: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As our families flourish and grow in faith, so too our parishes, our communities, and our Diocese. How best do we serve those who thirst for Christ? How best do we become missionary disciples who joyfully, boldly, and lovingly proclaim and live the mission of Jesus Christ leading to eternal life?  How do we ensure that our families and parishes flourish?  This is at the heart of our Strategic Planning process.</a:t>
            </a:r>
          </a:p>
          <a:p>
            <a:endParaRPr lang="en-US" dirty="0"/>
          </a:p>
        </p:txBody>
      </p:sp>
      <p:sp>
        <p:nvSpPr>
          <p:cNvPr id="4" name="Slide Number Placeholder 3"/>
          <p:cNvSpPr>
            <a:spLocks noGrp="1"/>
          </p:cNvSpPr>
          <p:nvPr>
            <p:ph type="sldNum" sz="quarter" idx="5"/>
          </p:nvPr>
        </p:nvSpPr>
        <p:spPr/>
        <p:txBody>
          <a:bodyPr/>
          <a:lstStyle/>
          <a:p>
            <a:fld id="{26C3B205-A4BC-1044-8311-B6F037A3A6C4}" type="slidenum">
              <a:rPr lang="en-US" smtClean="0"/>
              <a:t>1</a:t>
            </a:fld>
            <a:endParaRPr lang="en-US"/>
          </a:p>
        </p:txBody>
      </p:sp>
    </p:spTree>
    <p:extLst>
      <p:ext uri="{BB962C8B-B14F-4D97-AF65-F5344CB8AC3E}">
        <p14:creationId xmlns:p14="http://schemas.microsoft.com/office/powerpoint/2010/main" val="400802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Data from a national survey conducted by the Pew Research Center and published in Dec. 2021 reported about 26% of Catholics attend mass weekly.  That number increases by 9% to 35% attending at least monthly; an additional 51% attend occasionally and 14% never attend mass although they still identify as Catholic.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If we see an additional 1,800 Catholics, then we will likely see about 630 at least monthly.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Now the percentage of Catholics and population growth varies greatly by county and community so we will see larger percentages in some areas of the state than others.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Think about the reporting of 65% of Catholics who never or only occasionally attend Mass.  How can we draw those Catholics to full and active participation?  Why are they absent?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Ref: https://www.pewforum.org/2021/12/14/about-three-in-ten-u-s-adults-are-now-religiously-unaffiliated/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10</a:t>
            </a:fld>
            <a:endParaRPr lang="en-US"/>
          </a:p>
        </p:txBody>
      </p:sp>
    </p:spTree>
    <p:extLst>
      <p:ext uri="{BB962C8B-B14F-4D97-AF65-F5344CB8AC3E}">
        <p14:creationId xmlns:p14="http://schemas.microsoft.com/office/powerpoint/2010/main" val="124999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Calibri" panose="020F0502020204030204" pitchFamily="34" charset="0"/>
              </a:rPr>
              <a:t>Now for our parish.  During this part of the presentation I will cover more of the specific numbers for our parish including a graph with populations trends as well as mass attendance, and some indicators of how our parish is doing with parishioner involvement and how we are doing financially.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11</a:t>
            </a:fld>
            <a:endParaRPr lang="en-US"/>
          </a:p>
        </p:txBody>
      </p:sp>
    </p:spTree>
    <p:extLst>
      <p:ext uri="{BB962C8B-B14F-4D97-AF65-F5344CB8AC3E}">
        <p14:creationId xmlns:p14="http://schemas.microsoft.com/office/powerpoint/2010/main" val="45388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graph shows the census and population data for our area including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both the City of Hill City and the immediately surrounding area.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Like the other counties in and around the Black Hills, the population around our parish is growing and we can anticipate about a 11.7% increase between now and 2030.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For long-term planning, the number of Catholics in the area is likely to also increase.  Recall the figure for western SD of 12.4% Catholic.  According to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estimates on a county basis,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Pennington County typically has a smaller percentage at about 7.0%.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will look more closely at this in the next slide, but our current registered members are approximately 28% of the population of 1,059 in 2020—much higher than the western SD and Pennington County percentages.  If that percentage of 28% holds, then we could see an increase of about 35 registered parishioners over the next 10 years. And from the Pew Research Center study, we can expect about 25-35% of those Catholics to attend Mass.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26C3B205-A4BC-1044-8311-B6F037A3A6C4}" type="slidenum">
              <a:rPr lang="en-US" smtClean="0"/>
              <a:t>12</a:t>
            </a:fld>
            <a:endParaRPr lang="en-US"/>
          </a:p>
        </p:txBody>
      </p:sp>
    </p:spTree>
    <p:extLst>
      <p:ext uri="{BB962C8B-B14F-4D97-AF65-F5344CB8AC3E}">
        <p14:creationId xmlns:p14="http://schemas.microsoft.com/office/powerpoint/2010/main" val="328875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128996"/>
            <a:ext cx="5486400" cy="4114800"/>
          </a:xfrm>
        </p:spPr>
        <p:txBody>
          <a:bodyPr/>
          <a:lstStyle/>
          <a:p>
            <a:pPr marL="0" marR="0">
              <a:spcBef>
                <a:spcPts val="0"/>
              </a:spcBef>
              <a:spcAft>
                <a:spcPts val="600"/>
              </a:spcAft>
            </a:pPr>
            <a:r>
              <a:rPr lang="en-US" sz="1000" dirty="0">
                <a:effectLst/>
                <a:latin typeface="Calibri" panose="020F0502020204030204" pitchFamily="34" charset="0"/>
                <a:ea typeface="Calibri" panose="020F0502020204030204" pitchFamily="34" charset="0"/>
                <a:cs typeface="Calibri" panose="020F0502020204030204" pitchFamily="34" charset="0"/>
              </a:rPr>
              <a:t>This chart shows the number of registered members of our parish (top line) from 2016 to present.  We currently have </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99</a:t>
            </a:r>
            <a:r>
              <a:rPr lang="en-US" sz="1000" dirty="0">
                <a:effectLst/>
                <a:latin typeface="Calibri" panose="020F0502020204030204" pitchFamily="34" charset="0"/>
                <a:ea typeface="Calibri" panose="020F0502020204030204" pitchFamily="34" charset="0"/>
                <a:cs typeface="Calibri" panose="020F0502020204030204" pitchFamily="34" charset="0"/>
              </a:rPr>
              <a:t> registered households.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000" dirty="0">
                <a:effectLst/>
                <a:latin typeface="Calibri" panose="020F0502020204030204" pitchFamily="34" charset="0"/>
                <a:ea typeface="Calibri" panose="020F0502020204030204" pitchFamily="34" charset="0"/>
                <a:cs typeface="Calibri" panose="020F0502020204030204" pitchFamily="34" charset="0"/>
              </a:rPr>
              <a:t>The lower line is how many people are showing up in the pews every weekend (total of all Masses).  These numbers are based on an average headcount that is made every year on two weekends in October.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000" dirty="0">
                <a:effectLst/>
                <a:latin typeface="Calibri" panose="020F0502020204030204" pitchFamily="34" charset="0"/>
                <a:ea typeface="Calibri" panose="020F0502020204030204" pitchFamily="34" charset="0"/>
                <a:cs typeface="Calibri" panose="020F0502020204030204" pitchFamily="34" charset="0"/>
              </a:rPr>
              <a:t>The shaded areas represent how many people can be seated in our parish – our capacity.   Now when we order pews, we use a number of 18 inches per person.  The reality is that most people would find that uncomfortable, and does not accommodate baby carriers, canes, walkers, diaper bags, and the like.  So for this presentation, we are using 75% of that number.  So at 18 inches, our capacity is </a:t>
            </a:r>
            <a:r>
              <a:rPr lang="en-US" sz="1000" dirty="0">
                <a:solidFill>
                  <a:srgbClr val="FF0000"/>
                </a:solidFill>
                <a:latin typeface="Calibri" panose="020F0502020204030204" pitchFamily="34" charset="0"/>
                <a:ea typeface="Calibri" panose="020F0502020204030204" pitchFamily="34" charset="0"/>
                <a:cs typeface="Calibri" panose="020F0502020204030204" pitchFamily="34" charset="0"/>
              </a:rPr>
              <a:t>215</a:t>
            </a:r>
            <a:r>
              <a:rPr lang="en-US" sz="1000" dirty="0">
                <a:effectLst/>
                <a:latin typeface="Calibri" panose="020F0502020204030204" pitchFamily="34" charset="0"/>
                <a:ea typeface="Calibri" panose="020F0502020204030204" pitchFamily="34" charset="0"/>
                <a:cs typeface="Calibri" panose="020F0502020204030204" pitchFamily="34" charset="0"/>
              </a:rPr>
              <a:t>.  75% of that is </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161</a:t>
            </a:r>
            <a:r>
              <a:rPr lang="en-US" sz="1000" dirty="0">
                <a:effectLst/>
                <a:latin typeface="Calibri" panose="020F0502020204030204" pitchFamily="34" charset="0"/>
                <a:ea typeface="Calibri" panose="020F0502020204030204" pitchFamily="34" charset="0"/>
                <a:cs typeface="Calibri" panose="020F0502020204030204" pitchFamily="34" charset="0"/>
              </a:rPr>
              <a:t> and allows 24 inches per person.  </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With that in mind, the darker shade is capacity at one Mass and the 2</a:t>
            </a:r>
            <a:r>
              <a:rPr lang="en-US" sz="1000"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nd</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shade is 2 Masses.  You can see that at two Sunday Masses, we can comfortably accommodate those who are currently attending and have room for growth.</a:t>
            </a:r>
          </a:p>
          <a:p>
            <a:pPr marL="0" marR="0">
              <a:spcBef>
                <a:spcPts val="0"/>
              </a:spcBef>
              <a:spcAft>
                <a:spcPts val="600"/>
              </a:spcAft>
            </a:pP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Even though registered membership from 2016-2019 did not increase</a:t>
            </a:r>
            <a:r>
              <a:rPr lang="en-US" sz="1000" dirty="0">
                <a:effectLst/>
                <a:latin typeface="Calibri" panose="020F0502020204030204" pitchFamily="34" charset="0"/>
                <a:ea typeface="Calibri" panose="020F0502020204030204" pitchFamily="34" charset="0"/>
                <a:cs typeface="Calibri" panose="020F0502020204030204" pitchFamily="34" charset="0"/>
              </a:rPr>
              <a:t>, attendance at Mass steadily increased during this period with </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180 </a:t>
            </a:r>
            <a:r>
              <a:rPr lang="en-US" sz="1000" dirty="0">
                <a:effectLst/>
                <a:latin typeface="Calibri" panose="020F0502020204030204" pitchFamily="34" charset="0"/>
                <a:ea typeface="Calibri" panose="020F0502020204030204" pitchFamily="34" charset="0"/>
                <a:cs typeface="Calibri" panose="020F0502020204030204" pitchFamily="34" charset="0"/>
              </a:rPr>
              <a:t>parishioners attending in 2019.  </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During Covid, attendance dropped by about 40, as we would expect.  However, since the removal of restrictions, we have not rebounded.  This may represent those who are not attending yet due to health concerns, or it may be an indication that some have become comfortable or in the routine of not attending. </a:t>
            </a:r>
          </a:p>
          <a:p>
            <a:pPr marL="0" marR="0">
              <a:spcBef>
                <a:spcPts val="0"/>
              </a:spcBef>
              <a:spcAft>
                <a:spcPts val="600"/>
              </a:spcAft>
            </a:pPr>
            <a:r>
              <a:rPr lang="en-US" sz="1000" dirty="0">
                <a:effectLst/>
                <a:latin typeface="Calibri" panose="020F0502020204030204" pitchFamily="34" charset="0"/>
                <a:ea typeface="Calibri" panose="020F0502020204030204" pitchFamily="34" charset="0"/>
                <a:cs typeface="Calibri" panose="020F0502020204030204" pitchFamily="34" charset="0"/>
              </a:rPr>
              <a:t>The difference between the top and bottom lines are those people who have registered as Catholics within our parish but who are not attending regularly.  Remember the Pew Research Center reported that 35% of Catholics attend at least monthly.  </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Throughout most the history shown in the graph, over 6</a:t>
            </a:r>
            <a:r>
              <a:rPr lang="en-US" sz="1000" dirty="0">
                <a:solidFill>
                  <a:srgbClr val="FF0000"/>
                </a:solidFill>
                <a:latin typeface="Calibri" panose="020F0502020204030204" pitchFamily="34" charset="0"/>
                <a:ea typeface="Calibri" panose="020F0502020204030204" pitchFamily="34" charset="0"/>
                <a:cs typeface="Calibri" panose="020F0502020204030204" pitchFamily="34" charset="0"/>
              </a:rPr>
              <a:t>0% of our registered members were attending Mass, significantly better than the national average.  Again, this percentage dropped somewhat in 2020-2021 with about 50% of registered members attending.</a:t>
            </a:r>
          </a:p>
          <a:p>
            <a:pPr marL="0" marR="0">
              <a:spcBef>
                <a:spcPts val="0"/>
              </a:spcBef>
              <a:spcAft>
                <a:spcPts val="600"/>
              </a:spcAft>
            </a:pP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is an important item for our discussion later.  What or how do we address the decline in attendance and the difference between registered and active members?  Do we remain complacent or do we brainstorm for ways that we can draw people back, and as a start, do we focus on those who were attending in preceding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00" dirty="0">
              <a:latin typeface="+mn-lt"/>
            </a:endParaRPr>
          </a:p>
          <a:p>
            <a:endParaRPr lang="en-US" sz="1000" dirty="0">
              <a:latin typeface="+mn-lt"/>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13</a:t>
            </a:fld>
            <a:endParaRPr lang="en-US"/>
          </a:p>
        </p:txBody>
      </p:sp>
    </p:spTree>
    <p:extLst>
      <p:ext uri="{BB962C8B-B14F-4D97-AF65-F5344CB8AC3E}">
        <p14:creationId xmlns:p14="http://schemas.microsoft.com/office/powerpoint/2010/main" val="158413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For this slide, we are using baptisms and deaths as another indication of whether we are a growing, stable, or aging parish.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Note that these figures are combined totals for Hill City and Keystone.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data is from 2017-2021.  Baptisms and deaths are part of the parish cycle, just as they are part of our life cycles.  As a very general statement, if we have more baptisms than deaths, then we are likely a growing parish with young families.  More deaths than baptisms may mean we are an aging parish.  If there is not much difference between these numbers, then the parish is likely stable – neither growing nor declining.  Again this is just one indicator and with just 5 years' worth of data, is still somewhat limited.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The bar graph shows the number of baptisms in blue and deaths in red by year.  The second graph shows baptisms versus deaths with a red line that indicates a line of equality (same number of deaths as baptisms).  If there are more dots above the red line, then we are seeing more baptisms than deaths.  If more below the line, then more deaths and a possible indication of an aging parish.  Dots along the line would mean that things are very stable.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latin typeface="Calibri" panose="020F0502020204030204" pitchFamily="34" charset="0"/>
                <a:cs typeface="Calibri" panose="020F0502020204030204" pitchFamily="34" charset="0"/>
              </a:rPr>
              <a:t>So for our parishes, most years we have more baptisms than deaths, although the total baptisms (24) and total deaths (23) are about equal over the 5-year period.  This supports what we are seeing within the pews – more young families within our parish as well as established older families and couples.</a:t>
            </a:r>
            <a:endParaRPr lang="en-US" dirty="0">
              <a:solidFill>
                <a:srgbClr val="FF0000"/>
              </a:solidFill>
              <a:latin typeface="Calibri" panose="020F0502020204030204" pitchFamily="34" charset="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14</a:t>
            </a:fld>
            <a:endParaRPr lang="en-US"/>
          </a:p>
        </p:txBody>
      </p:sp>
    </p:spTree>
    <p:extLst>
      <p:ext uri="{BB962C8B-B14F-4D97-AF65-F5344CB8AC3E}">
        <p14:creationId xmlns:p14="http://schemas.microsoft.com/office/powerpoint/2010/main" val="1584135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Another way to look at church health and vitality is to look at involvement of the parish community.  Continued faith formation at all ages is one indicator of church vitality.  I realize these numbers may be difficult to read but look primarily at the trends.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Again, the formation numbers are combined totals for Hill City and Keystone because Keystone does not have a separate formation program.</a:t>
            </a: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Although the numbers within each age level vary from year-to-year, total participation in faith formation has been fairly steady over the 5-year period.  Also, participation by adults is encouraging because it indicates a hunger for life-long formation.  In addition, we generally have 2 or 3 participants in RCIA (the Rite of Christian Initiation of Adults), indicating that our parishes continue to attract adults into full communion with the Catholic Church.</a:t>
            </a: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Think about whether we can do something to attract more elementary, </a:t>
            </a:r>
            <a:r>
              <a:rPr lang="en-US">
                <a:solidFill>
                  <a:srgbClr val="FF0000"/>
                </a:solidFill>
                <a:effectLst/>
                <a:latin typeface="Calibri" panose="020F0502020204030204" pitchFamily="34" charset="0"/>
                <a:ea typeface="Calibri" panose="020F0502020204030204" pitchFamily="34" charset="0"/>
                <a:cs typeface="Calibri" panose="020F0502020204030204" pitchFamily="34" charset="0"/>
              </a:rPr>
              <a:t>middle school,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high school students and what would that be.  Even though the numbers are steady, can we do more so that young adults don’t leave the Catholic church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and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remain fully active?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15</a:t>
            </a:fld>
            <a:endParaRPr lang="en-US"/>
          </a:p>
        </p:txBody>
      </p:sp>
    </p:spTree>
    <p:extLst>
      <p:ext uri="{BB962C8B-B14F-4D97-AF65-F5344CB8AC3E}">
        <p14:creationId xmlns:p14="http://schemas.microsoft.com/office/powerpoint/2010/main" val="47676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chart shows the Sacraments of Initiation and Marriages administered in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Hill City and Keystone</a:t>
            </a:r>
            <a:r>
              <a:rPr lang="en-US" dirty="0">
                <a:effectLst/>
                <a:latin typeface="Calibri" panose="020F0502020204030204" pitchFamily="34" charset="0"/>
                <a:ea typeface="Calibri" panose="020F0502020204030204" pitchFamily="34" charset="0"/>
                <a:cs typeface="Calibri" panose="020F0502020204030204" pitchFamily="34" charset="0"/>
              </a:rPr>
              <a:t> over the last 5 years.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numbers of each sacrament vary considerably from year to year,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and trends for each sacrament are not readily apparent over the 5-year period.  </a:t>
            </a:r>
          </a:p>
          <a:p>
            <a:pPr>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Nevertheless, since sacraments are “touchable moments” distributed over many years, could sacramental prep be one way to draw more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members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 fuller participation?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26C3B205-A4BC-1044-8311-B6F037A3A6C4}" type="slidenum">
              <a:rPr lang="en-US" smtClean="0"/>
              <a:t>16</a:t>
            </a:fld>
            <a:endParaRPr lang="en-US"/>
          </a:p>
        </p:txBody>
      </p:sp>
    </p:spTree>
    <p:extLst>
      <p:ext uri="{BB962C8B-B14F-4D97-AF65-F5344CB8AC3E}">
        <p14:creationId xmlns:p14="http://schemas.microsoft.com/office/powerpoint/2010/main" val="387299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is a list of lay organizations that are common within the Diocese.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hese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organizations not only serve benevolent purposes, but tend to strengthen friendships between members and develop relationships beyond worshiping together.  Would organizing one or two of these lay groups be beneficial to the health and vitality of our parish</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For example, sponsoring an Explorer or Scout troop may be a way to connect more young people to parish life.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17</a:t>
            </a:fld>
            <a:endParaRPr lang="en-US"/>
          </a:p>
        </p:txBody>
      </p:sp>
    </p:spTree>
    <p:extLst>
      <p:ext uri="{BB962C8B-B14F-4D97-AF65-F5344CB8AC3E}">
        <p14:creationId xmlns:p14="http://schemas.microsoft.com/office/powerpoint/2010/main" val="410749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Calibri" panose="020F0502020204030204" pitchFamily="34" charset="0"/>
              </a:rPr>
              <a:t>This is a list of </a:t>
            </a:r>
            <a:r>
              <a:rPr lang="x-none" dirty="0">
                <a:effectLst/>
                <a:latin typeface="Calibri" panose="020F0502020204030204" pitchFamily="34" charset="0"/>
                <a:ea typeface="Calibri" panose="020F0502020204030204" pitchFamily="34" charset="0"/>
                <a:cs typeface="Calibri" panose="020F0502020204030204" pitchFamily="34" charset="0"/>
              </a:rPr>
              <a:t>Communal Prayers and spiritual programs that are offered at our parish</a:t>
            </a:r>
            <a:r>
              <a:rPr lang="x-non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We are offering a wide variety of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prayer experiences and spiritual activities, </a:t>
            </a:r>
            <a:r>
              <a:rPr lang="x-non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but consider whether we are getting the word out so that more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parishioners</a:t>
            </a:r>
            <a:r>
              <a:rPr lang="x-non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participate in the</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t>
            </a: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18</a:t>
            </a:fld>
            <a:endParaRPr lang="en-US"/>
          </a:p>
        </p:txBody>
      </p:sp>
    </p:spTree>
    <p:extLst>
      <p:ext uri="{BB962C8B-B14F-4D97-AF65-F5344CB8AC3E}">
        <p14:creationId xmlns:p14="http://schemas.microsoft.com/office/powerpoint/2010/main" val="410749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table of ministries to the poor provides an indication of whether we are meeting the needs of the poor not only in our parish but within our community.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Think about whether we should be doing more and what would that be.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Are there needs in our parish and community that are not being met by the discretionary fund, baby drive, and veteran’s drive</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For example, are the nutritional needs in our community being met by others or should we participate in a food pantry?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26C3B205-A4BC-1044-8311-B6F037A3A6C4}" type="slidenum">
              <a:rPr lang="en-US" smtClean="0"/>
              <a:t>19</a:t>
            </a:fld>
            <a:endParaRPr lang="en-US"/>
          </a:p>
        </p:txBody>
      </p:sp>
    </p:spTree>
    <p:extLst>
      <p:ext uri="{BB962C8B-B14F-4D97-AF65-F5344CB8AC3E}">
        <p14:creationId xmlns:p14="http://schemas.microsoft.com/office/powerpoint/2010/main" val="410749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600"/>
              </a:spcAft>
            </a:pPr>
            <a:r>
              <a:rPr lang="en-US" sz="1200" kern="1200" dirty="0">
                <a:solidFill>
                  <a:schemeClr val="tx1"/>
                </a:solidFill>
                <a:effectLst/>
                <a:latin typeface="+mn-lt"/>
                <a:ea typeface="+mn-ea"/>
                <a:cs typeface="+mn-cs"/>
              </a:rPr>
              <a:t>This meeting is the second here at our parish as part of the Bishop’s Strategic Planning process.</a:t>
            </a:r>
          </a:p>
          <a:p>
            <a:pPr>
              <a:spcAft>
                <a:spcPts val="600"/>
              </a:spcAft>
            </a:pPr>
            <a:r>
              <a:rPr lang="en-US" sz="1200" kern="1200" dirty="0">
                <a:solidFill>
                  <a:schemeClr val="tx1"/>
                </a:solidFill>
                <a:effectLst/>
                <a:latin typeface="+mn-lt"/>
                <a:ea typeface="+mn-ea"/>
                <a:cs typeface="+mn-cs"/>
              </a:rPr>
              <a:t>First, we will review some diocesan level information and then focus on our parish in particular.</a:t>
            </a:r>
          </a:p>
          <a:p>
            <a:pPr>
              <a:spcAft>
                <a:spcPts val="600"/>
              </a:spcAft>
            </a:pPr>
            <a:r>
              <a:rPr lang="en-US" sz="1200" kern="1200" dirty="0">
                <a:solidFill>
                  <a:schemeClr val="tx1"/>
                </a:solidFill>
                <a:effectLst/>
                <a:latin typeface="+mn-lt"/>
                <a:ea typeface="+mn-ea"/>
                <a:cs typeface="+mn-cs"/>
              </a:rPr>
              <a:t>I will go through this presentation relatively quickly, trying to keep this at 30 minutes so that we have time for discussion.  You have copies of these slides so please feel free to make notes as we go through the presentation.  We can come back to certain slides if needed during the discussion time but I want to allow as much time for discussion at the end and not get wrapped up in one slide or another that may take us off track. </a:t>
            </a:r>
            <a:endParaRPr lang="en-US" dirty="0"/>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2</a:t>
            </a:fld>
            <a:endParaRPr lang="en-US"/>
          </a:p>
        </p:txBody>
      </p:sp>
    </p:spTree>
    <p:extLst>
      <p:ext uri="{BB962C8B-B14F-4D97-AF65-F5344CB8AC3E}">
        <p14:creationId xmlns:p14="http://schemas.microsoft.com/office/powerpoint/2010/main" val="299440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Now we will switch a little to the financial health and physical condition of our parish.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Although we occasionally have an operating deficit, we are doing well financially in that we generally operate on a balanced budget and we have a reserve in savings.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That bottom line gives insight to contributions, which are how we accomplish a balanced budget.  That number is households, not individuals. But it does indicate that 49% of our 99 households are supporting the parish with donations of at least $100/year. Of course, this percentage does not include families who donate by putting cash in the collection, which cannot be tracked.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I thank you all for your continued generosity.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26C3B205-A4BC-1044-8311-B6F037A3A6C4}" type="slidenum">
              <a:rPr lang="en-US" smtClean="0"/>
              <a:t>20</a:t>
            </a:fld>
            <a:endParaRPr lang="en-US"/>
          </a:p>
        </p:txBody>
      </p:sp>
    </p:spTree>
    <p:extLst>
      <p:ext uri="{BB962C8B-B14F-4D97-AF65-F5344CB8AC3E}">
        <p14:creationId xmlns:p14="http://schemas.microsoft.com/office/powerpoint/2010/main" val="367685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All of o</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ur church buildings are in good shape and are ADA compliant and handicap accessible.  The conditions of our buildings and the physical grounds have been maintained and improved by several recent renovations.  Thank you for the pride you have demonstrated by keeping our parish facilities in good shape and accessible to all.</a:t>
            </a:r>
          </a:p>
          <a:p>
            <a:pPr marL="0" marR="0">
              <a:spcBef>
                <a:spcPts val="0"/>
              </a:spcBef>
              <a:spcAft>
                <a:spcPts val="600"/>
              </a:spcAft>
            </a:pPr>
            <a:endPar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21</a:t>
            </a:fld>
            <a:endParaRPr lang="en-US"/>
          </a:p>
        </p:txBody>
      </p:sp>
    </p:spTree>
    <p:extLst>
      <p:ext uri="{BB962C8B-B14F-4D97-AF65-F5344CB8AC3E}">
        <p14:creationId xmlns:p14="http://schemas.microsoft.com/office/powerpoint/2010/main" val="3676852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The Diocese has had appraisals completed for all of the parishes.  This is the appraisal for our parish, allowing us to have a better idea of what it may cost to replace parish structure and contents, and also so that we ensure that our insurance covers the full replacement costs.</a:t>
            </a:r>
          </a:p>
        </p:txBody>
      </p:sp>
      <p:sp>
        <p:nvSpPr>
          <p:cNvPr id="4" name="Slide Number Placeholder 3"/>
          <p:cNvSpPr>
            <a:spLocks noGrp="1"/>
          </p:cNvSpPr>
          <p:nvPr>
            <p:ph type="sldNum" sz="quarter" idx="10"/>
          </p:nvPr>
        </p:nvSpPr>
        <p:spPr/>
        <p:txBody>
          <a:bodyPr/>
          <a:lstStyle/>
          <a:p>
            <a:fld id="{26C3B205-A4BC-1044-8311-B6F037A3A6C4}" type="slidenum">
              <a:rPr lang="en-US" smtClean="0"/>
              <a:t>22</a:t>
            </a:fld>
            <a:endParaRPr lang="en-US"/>
          </a:p>
        </p:txBody>
      </p:sp>
    </p:spTree>
    <p:extLst>
      <p:ext uri="{BB962C8B-B14F-4D97-AF65-F5344CB8AC3E}">
        <p14:creationId xmlns:p14="http://schemas.microsoft.com/office/powerpoint/2010/main" val="3676852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 want to look at Pastoral Workload and vocations.</a:t>
            </a: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23</a:t>
            </a:fld>
            <a:endParaRPr lang="en-US"/>
          </a:p>
        </p:txBody>
      </p:sp>
    </p:spTree>
    <p:extLst>
      <p:ext uri="{BB962C8B-B14F-4D97-AF65-F5344CB8AC3E}">
        <p14:creationId xmlns:p14="http://schemas.microsoft.com/office/powerpoint/2010/main" val="453883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some of the categories of the workload that each priest has on a weekly basis across the diocese.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include administration – think meetings, budgets, and staff;</a:t>
            </a:r>
          </a:p>
          <a:p>
            <a:r>
              <a:rPr lang="en-US" sz="1200" kern="1200" dirty="0">
                <a:solidFill>
                  <a:schemeClr val="tx1"/>
                </a:solidFill>
                <a:effectLst/>
                <a:latin typeface="+mn-lt"/>
                <a:ea typeface="+mn-ea"/>
                <a:cs typeface="+mn-cs"/>
              </a:rPr>
              <a:t>Pastoral – counseling, visiting hospitals and homebound, spiritual direction of others; </a:t>
            </a:r>
          </a:p>
          <a:p>
            <a:r>
              <a:rPr lang="en-US" sz="1200" kern="1200" dirty="0">
                <a:solidFill>
                  <a:schemeClr val="tx1"/>
                </a:solidFill>
                <a:effectLst/>
                <a:latin typeface="+mn-lt"/>
                <a:ea typeface="+mn-ea"/>
                <a:cs typeface="+mn-cs"/>
              </a:rPr>
              <a:t>Liturgical – masses, reconciliation, adoration; </a:t>
            </a:r>
          </a:p>
          <a:p>
            <a:r>
              <a:rPr lang="en-US" sz="1200" kern="1200" dirty="0">
                <a:solidFill>
                  <a:schemeClr val="tx1"/>
                </a:solidFill>
                <a:effectLst/>
                <a:latin typeface="+mn-lt"/>
                <a:ea typeface="+mn-ea"/>
                <a:cs typeface="+mn-cs"/>
              </a:rPr>
              <a:t>Faith Formation – instruction and participation in youth activities; </a:t>
            </a:r>
          </a:p>
          <a:p>
            <a:r>
              <a:rPr lang="en-US" sz="1200" kern="1200" dirty="0">
                <a:solidFill>
                  <a:schemeClr val="tx1"/>
                </a:solidFill>
                <a:effectLst/>
                <a:latin typeface="+mn-lt"/>
                <a:ea typeface="+mn-ea"/>
                <a:cs typeface="+mn-cs"/>
              </a:rPr>
              <a:t>Work related travel; </a:t>
            </a:r>
          </a:p>
          <a:p>
            <a:r>
              <a:rPr lang="en-US" sz="1200" kern="1200" dirty="0">
                <a:solidFill>
                  <a:schemeClr val="tx1"/>
                </a:solidFill>
                <a:effectLst/>
                <a:latin typeface="+mn-lt"/>
                <a:ea typeface="+mn-ea"/>
                <a:cs typeface="+mn-cs"/>
              </a:rPr>
              <a:t>Spiritual growth – this includes prayer and reading, personal spiritual direction, and annual retreat; </a:t>
            </a:r>
          </a:p>
          <a:p>
            <a:r>
              <a:rPr lang="en-US" sz="1200" kern="1200" dirty="0">
                <a:solidFill>
                  <a:schemeClr val="tx1"/>
                </a:solidFill>
                <a:effectLst/>
                <a:latin typeface="+mn-lt"/>
                <a:ea typeface="+mn-ea"/>
                <a:cs typeface="+mn-cs"/>
              </a:rPr>
              <a:t>Diocesan duties – committees, positions, required activities like Pastoral Ministry Days and annual clergy convocation.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time varies by parish where some priests may have more diocesan duties, others may have extensive travel times, some have more than one parish to administer.</a:t>
            </a:r>
          </a:p>
        </p:txBody>
      </p:sp>
      <p:sp>
        <p:nvSpPr>
          <p:cNvPr id="4" name="Slide Number Placeholder 3"/>
          <p:cNvSpPr>
            <a:spLocks noGrp="1"/>
          </p:cNvSpPr>
          <p:nvPr>
            <p:ph type="sldNum" sz="quarter" idx="10"/>
          </p:nvPr>
        </p:nvSpPr>
        <p:spPr/>
        <p:txBody>
          <a:bodyPr/>
          <a:lstStyle/>
          <a:p>
            <a:fld id="{26C3B205-A4BC-1044-8311-B6F037A3A6C4}" type="slidenum">
              <a:rPr lang="en-US" smtClean="0"/>
              <a:t>24</a:t>
            </a:fld>
            <a:endParaRPr lang="en-US"/>
          </a:p>
        </p:txBody>
      </p:sp>
    </p:spTree>
    <p:extLst>
      <p:ext uri="{BB962C8B-B14F-4D97-AF65-F5344CB8AC3E}">
        <p14:creationId xmlns:p14="http://schemas.microsoft.com/office/powerpoint/2010/main" val="968220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600"/>
              </a:spcAft>
            </a:pPr>
            <a:r>
              <a:rPr lang="en-US" baseline="0" dirty="0"/>
              <a:t>While parish priests in the Black Hills area spend more time in administration because they generally have larger parishes, priests outside of Rapid City spend more time in travel.  And most priests have Diocesan duties as well.  </a:t>
            </a:r>
          </a:p>
          <a:p>
            <a:pPr>
              <a:spcAft>
                <a:spcPts val="600"/>
              </a:spcAft>
            </a:pPr>
            <a:r>
              <a:rPr lang="en-US" baseline="0" dirty="0">
                <a:solidFill>
                  <a:srgbClr val="FF0000"/>
                </a:solidFill>
              </a:rPr>
              <a:t>With travel between two parishes and across the wider diocese because of my diocesan duties, I spend a significant amount of time in a car.  Fortunately, the distances between parishes and my duties in Rapid City aren’t too great, so my annual mileage is </a:t>
            </a:r>
            <a:r>
              <a:rPr lang="en-US" dirty="0">
                <a:solidFill>
                  <a:srgbClr val="FF0000"/>
                </a:solidFill>
              </a:rPr>
              <a:t>closer to the lower end of the range for priests outside of Rapid City</a:t>
            </a:r>
            <a:r>
              <a:rPr lang="en-US" baseline="0" dirty="0">
                <a:solidFill>
                  <a:srgbClr val="FF0000"/>
                </a:solidFill>
              </a:rPr>
              <a:t>. </a:t>
            </a:r>
          </a:p>
          <a:p>
            <a:pPr>
              <a:spcAft>
                <a:spcPts val="600"/>
              </a:spcAft>
            </a:pPr>
            <a:r>
              <a:rPr lang="en-US" dirty="0">
                <a:solidFill>
                  <a:srgbClr val="FF0000"/>
                </a:solidFill>
              </a:rPr>
              <a:t>I serve on the Marriage Tribunal because of my training as a canon lawyer, and I am the chaplain and vicar to the Hispanic communities within the diocese.</a:t>
            </a:r>
            <a:endParaRPr lang="en-US" baseline="0" dirty="0">
              <a:solidFill>
                <a:srgbClr val="FF0000"/>
              </a:solidFill>
            </a:endParaRPr>
          </a:p>
          <a:p>
            <a:pPr>
              <a:spcAft>
                <a:spcPts val="600"/>
              </a:spcAft>
            </a:pPr>
            <a:endParaRPr lang="en-US" baseline="0" dirty="0"/>
          </a:p>
        </p:txBody>
      </p:sp>
      <p:sp>
        <p:nvSpPr>
          <p:cNvPr id="4" name="Slide Number Placeholder 3"/>
          <p:cNvSpPr>
            <a:spLocks noGrp="1"/>
          </p:cNvSpPr>
          <p:nvPr>
            <p:ph type="sldNum" sz="quarter" idx="10"/>
          </p:nvPr>
        </p:nvSpPr>
        <p:spPr/>
        <p:txBody>
          <a:bodyPr/>
          <a:lstStyle/>
          <a:p>
            <a:fld id="{26C3B205-A4BC-1044-8311-B6F037A3A6C4}" type="slidenum">
              <a:rPr lang="en-US" smtClean="0"/>
              <a:t>25</a:t>
            </a:fld>
            <a:endParaRPr lang="en-US"/>
          </a:p>
        </p:txBody>
      </p:sp>
    </p:spTree>
    <p:extLst>
      <p:ext uri="{BB962C8B-B14F-4D97-AF65-F5344CB8AC3E}">
        <p14:creationId xmlns:p14="http://schemas.microsoft.com/office/powerpoint/2010/main" val="2723629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We are blessed to have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a:t>
            </a:r>
            <a:r>
              <a:rPr lang="en-US" dirty="0">
                <a:effectLst/>
                <a:latin typeface="Calibri" panose="020F0502020204030204" pitchFamily="34" charset="0"/>
                <a:ea typeface="Calibri" panose="020F0502020204030204" pitchFamily="34" charset="0"/>
                <a:cs typeface="Calibri" panose="020F0502020204030204" pitchFamily="34" charset="0"/>
              </a:rPr>
              <a:t> deacon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shared between Hill City and Keystone, </a:t>
            </a:r>
            <a:r>
              <a:rPr lang="en-US" dirty="0">
                <a:effectLst/>
                <a:latin typeface="Calibri" panose="020F0502020204030204" pitchFamily="34" charset="0"/>
                <a:ea typeface="Calibri" panose="020F0502020204030204" pitchFamily="34" charset="0"/>
                <a:cs typeface="Calibri" panose="020F0502020204030204" pitchFamily="34" charset="0"/>
              </a:rPr>
              <a:t>and although he has duties outside the parish, this is a strength for our parish.  However, it is important to remember a couple things.  First, deacons serve at the pleasure of the Bishop.  This means they can be asked to serve a different parish and are typically assigned duties outside of the parish.  And they have families as well.​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Second, although ordained, there are some things that a deacon cannot validly do – such as hearing confessions, anointing of the sick, and of course, saying Mass.​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735A45-FE54-C640-A3B5-9CD85573DCA5}" type="slidenum">
              <a:rPr lang="en-US" smtClean="0"/>
              <a:t>26</a:t>
            </a:fld>
            <a:endParaRPr lang="en-US"/>
          </a:p>
        </p:txBody>
      </p:sp>
    </p:spTree>
    <p:extLst>
      <p:ext uri="{BB962C8B-B14F-4D97-AF65-F5344CB8AC3E}">
        <p14:creationId xmlns:p14="http://schemas.microsoft.com/office/powerpoint/2010/main" val="1720057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table presents a list of all the various groups – from paid staff to deacons to parents and volunteers – who assist with sacramental prep.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 truly appreciate the help of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well-formed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catechists in preparing our youth for First Penance, First Communion, and Confirmation and the help of our deacon and married couples who assist with marriage preparation.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A735A45-FE54-C640-A3B5-9CD85573DCA5}" type="slidenum">
              <a:rPr lang="en-US" smtClean="0"/>
              <a:t>27</a:t>
            </a:fld>
            <a:endParaRPr lang="en-US"/>
          </a:p>
        </p:txBody>
      </p:sp>
    </p:spTree>
    <p:extLst>
      <p:ext uri="{BB962C8B-B14F-4D97-AF65-F5344CB8AC3E}">
        <p14:creationId xmlns:p14="http://schemas.microsoft.com/office/powerpoint/2010/main" val="1720057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Gifts of time and talent are very important to the life of the parish and assist in the many activities that take place within our parishes.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are blessed to have a large number of parishioners that are active in faith formation and liturgical ministries.  Several have devoted a considerable amount of time and effort in becoming Commissioned Lay Ministers.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All of these dedicated parishioners</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help a great deal by sharing the workload in our parish.</a:t>
            </a:r>
            <a:r>
              <a:rPr lang="en-US" dirty="0">
                <a:effectLst/>
                <a:latin typeface="Calibri" panose="020F0502020204030204" pitchFamily="34" charset="0"/>
                <a:ea typeface="Calibri" panose="020F0502020204030204" pitchFamily="34" charset="0"/>
                <a:cs typeface="Calibri" panose="020F0502020204030204" pitchFamily="34" charset="0"/>
              </a:rPr>
              <a:t>  I thank you all for your gift of time and talent.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A735A45-FE54-C640-A3B5-9CD85573DCA5}" type="slidenum">
              <a:rPr lang="en-US" smtClean="0"/>
              <a:t>28</a:t>
            </a:fld>
            <a:endParaRPr lang="en-US"/>
          </a:p>
        </p:txBody>
      </p:sp>
    </p:spTree>
    <p:extLst>
      <p:ext uri="{BB962C8B-B14F-4D97-AF65-F5344CB8AC3E}">
        <p14:creationId xmlns:p14="http://schemas.microsoft.com/office/powerpoint/2010/main" val="1641561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So as we see this decline in the number of priests, a growing population within the Diocese, and continued need, what can we do to promote vocations?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For our parish workload, we rely upon parishioners and our deacon, but that does not address the long-term diocesan needs or those duties that are strictly for the priest.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So what are we doing to promote vocations – not only to the priesthood but also to become a nun or deacon?  And let us not forget strong Catholic marriages in a time when many of our young are choosing to live together outside of marriage.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If we as a parish want to continue to have a priest, what should we be doing to promote the priesthood within our parish?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What can we do to promote and strengthen all vocations?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this slide shows, our parish is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currently supporting vocation promotion in a couple of the ways available in our diocese.  Totus Tuus offers week-long vocations summer camps, and we had 1 boy attending last summer.  </a:t>
            </a:r>
            <a:r>
              <a:rPr lang="en-US" dirty="0">
                <a:effectLst/>
                <a:latin typeface="Calibri" panose="020F0502020204030204" pitchFamily="34" charset="0"/>
                <a:ea typeface="Calibri" panose="020F0502020204030204" pitchFamily="34" charset="0"/>
                <a:cs typeface="Calibri" panose="020F0502020204030204" pitchFamily="34" charset="0"/>
              </a:rPr>
              <a:t>There are still a number of items on this list that we are not doing.  Are there some that we can easily add? Or that we should add whether easy or not?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Maybe you have some ideas that are not on this list that we could add for promotion of vocations.</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29</a:t>
            </a:fld>
            <a:endParaRPr lang="en-US"/>
          </a:p>
        </p:txBody>
      </p:sp>
    </p:spTree>
    <p:extLst>
      <p:ext uri="{BB962C8B-B14F-4D97-AF65-F5344CB8AC3E}">
        <p14:creationId xmlns:p14="http://schemas.microsoft.com/office/powerpoint/2010/main" val="355795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This prayer has been used historically at Councils, Synods, and other Church gatherings for hundreds of years.  It is attributed to St Isidore of Seville over 1500 years ago.  The prayer invites the Holy Spirit to be within us so that we may be a community and a people of grace.  So, let us begin in prayer, that we might come together in fruitful discussion.</a:t>
            </a: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3</a:t>
            </a:fld>
            <a:endParaRPr lang="en-US"/>
          </a:p>
        </p:txBody>
      </p:sp>
    </p:spTree>
    <p:extLst>
      <p:ext uri="{BB962C8B-B14F-4D97-AF65-F5344CB8AC3E}">
        <p14:creationId xmlns:p14="http://schemas.microsoft.com/office/powerpoint/2010/main" val="2957477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Lastly, one way to reach our children, to have them experience their faith more deeply, is with Catholic education. When a Catholic school is available, this is a benefit to the child but also to vocations.  Four of our current priests are alumni of Catholic schools as well as 4 of our current seminarians and 2 sisters of religious life.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Now many parishes don’t have access to Catholic schooling and not all parents can afford to send their children to a Catholic school.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are fortunate to be within driving distance of the Rapid City Catholic School System, and some of our families have taken advantage of this opportunity to educate and form their children in a Catholic School.  This table shows that last year, our parish had 2 children in the elementary school and 2 children in the middle school.  The second column shows the enrollment figures for the entire school system.  We also have a Catholic Homeschool Association in our area, and 2 our children are in the elementary school program.</a:t>
            </a:r>
          </a:p>
          <a:p>
            <a:pPr>
              <a:spcAft>
                <a:spcPts val="600"/>
              </a:spcAft>
            </a:pPr>
            <a:endPar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30</a:t>
            </a:fld>
            <a:endParaRPr lang="en-US"/>
          </a:p>
        </p:txBody>
      </p:sp>
    </p:spTree>
    <p:extLst>
      <p:ext uri="{BB962C8B-B14F-4D97-AF65-F5344CB8AC3E}">
        <p14:creationId xmlns:p14="http://schemas.microsoft.com/office/powerpoint/2010/main" val="1672173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a:t>
            </a:r>
            <a:r>
              <a:rPr lang="en-US" baseline="0" dirty="0"/>
              <a:t> let’s move into discussion.</a:t>
            </a:r>
            <a:endParaRPr lang="en-US" dirty="0"/>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31</a:t>
            </a:fld>
            <a:endParaRPr lang="en-US"/>
          </a:p>
        </p:txBody>
      </p:sp>
    </p:spTree>
    <p:extLst>
      <p:ext uri="{BB962C8B-B14F-4D97-AF65-F5344CB8AC3E}">
        <p14:creationId xmlns:p14="http://schemas.microsoft.com/office/powerpoint/2010/main" val="453883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We have briefly covered the status of our diocese and parish and we want to move into discussion of those findings.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As we do that, I would ask that we keep these items in mind so that all may be heard.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Many of our parish may not be represented here so please keep them in mind.  And listen carefully with an open mind to what others are sharing and asking.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Lastly, let’s try to keep on track and not get off course.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I do have a note-taker present to help us in this process as well as an additional person to assist and ensure that I do not miss anyone who would like to share.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32</a:t>
            </a:fld>
            <a:endParaRPr lang="en-US"/>
          </a:p>
        </p:txBody>
      </p:sp>
    </p:spTree>
    <p:extLst>
      <p:ext uri="{BB962C8B-B14F-4D97-AF65-F5344CB8AC3E}">
        <p14:creationId xmlns:p14="http://schemas.microsoft.com/office/powerpoint/2010/main" val="102536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The diocese has pulled together a great deal of information and data to help us, including demographic trends and detailed data on each of the parishes.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We are asked to discern our needs in light of the needs of the diocese.  So let’s begin there.  What do you see as our greatest needs as we look 5-10 years out?  10-15 or 20 years out?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Where are we now?  What are we doing great, where are we needing to do more?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Is our parish sustainable within the current conditions or trends including financial, building, growth or decline of parishioners?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If not, what are your suggestions or how do we change that trend for growth?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Are there other areas where we would like to see more emphasis put for faith 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What can we do to encourage young people from our parish and deanery to consider the priesthood?  How do we strengthen all vocations?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What are the most important items that we want our representatives to take to the Deanery meeting and the Diocese?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33</a:t>
            </a:fld>
            <a:endParaRPr lang="en-US"/>
          </a:p>
        </p:txBody>
      </p:sp>
    </p:spTree>
    <p:extLst>
      <p:ext uri="{BB962C8B-B14F-4D97-AF65-F5344CB8AC3E}">
        <p14:creationId xmlns:p14="http://schemas.microsoft.com/office/powerpoint/2010/main" val="102536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Let us end as we began, in prayer.</a:t>
            </a: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34</a:t>
            </a:fld>
            <a:endParaRPr lang="en-US"/>
          </a:p>
        </p:txBody>
      </p:sp>
    </p:spTree>
    <p:extLst>
      <p:ext uri="{BB962C8B-B14F-4D97-AF65-F5344CB8AC3E}">
        <p14:creationId xmlns:p14="http://schemas.microsoft.com/office/powerpoint/2010/main" val="295747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The Purpose of the process is to develop informed predictions, so during this presentation, I will provide trends from data that all parishes submit each October and results of a recent survey that went out to all of the parishes within the Diocese.  The presentation also includes some historical data.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Our discussion at the end of this presentation is meant to focus on our parish’s real needs in light of the needs of the entire diocese as well as how are we to meet the needs of the faithful with the number of clergy available.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And as we do that, keep in mind that we are just one parish and our Bishop is asking us to also think about how we might best support the needs of our parish families across our diocese.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4</a:t>
            </a:fld>
            <a:endParaRPr lang="en-US"/>
          </a:p>
        </p:txBody>
      </p:sp>
    </p:spTree>
    <p:extLst>
      <p:ext uri="{BB962C8B-B14F-4D97-AF65-F5344CB8AC3E}">
        <p14:creationId xmlns:p14="http://schemas.microsoft.com/office/powerpoint/2010/main" val="45388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Calibri" panose="020F0502020204030204" pitchFamily="34" charset="0"/>
              </a:rPr>
              <a:t>A quick agenda for our discussion tonight, beginning with some Diocesan level background data and trends.  Then we will focus on our parish.  Lastly we will look at workload and vocations and then finish with our discussion.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5</a:t>
            </a:fld>
            <a:endParaRPr lang="en-US"/>
          </a:p>
        </p:txBody>
      </p:sp>
    </p:spTree>
    <p:extLst>
      <p:ext uri="{BB962C8B-B14F-4D97-AF65-F5344CB8AC3E}">
        <p14:creationId xmlns:p14="http://schemas.microsoft.com/office/powerpoint/2010/main" val="45388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Aft>
                <a:spcPts val="611"/>
              </a:spcAft>
            </a:pPr>
            <a:r>
              <a:rPr lang="en-US" dirty="0">
                <a:effectLst/>
                <a:latin typeface="Calibri" panose="020F0502020204030204" pitchFamily="34" charset="0"/>
                <a:ea typeface="Calibri" panose="020F0502020204030204" pitchFamily="34" charset="0"/>
                <a:cs typeface="Calibri" panose="020F0502020204030204" pitchFamily="34" charset="0"/>
              </a:rPr>
              <a:t>This is a map of the deaneries for our diocese. We have 5 deaneries within the diocese, which vary by size as well as number of parishes.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11"/>
              </a:spcAft>
            </a:pPr>
            <a:r>
              <a:rPr lang="en-US" dirty="0">
                <a:effectLst/>
                <a:latin typeface="Calibri" panose="020F0502020204030204" pitchFamily="34" charset="0"/>
                <a:ea typeface="Calibri" panose="020F0502020204030204" pitchFamily="34" charset="0"/>
                <a:cs typeface="Calibri" panose="020F0502020204030204" pitchFamily="34" charset="0"/>
              </a:rPr>
              <a:t> A deanery is a sub-area within the diocese, designed to help with the management and communication within the diocese.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11"/>
              </a:spcAft>
            </a:pPr>
            <a:r>
              <a:rPr lang="en-US" dirty="0">
                <a:effectLst/>
                <a:latin typeface="Calibri" panose="020F0502020204030204" pitchFamily="34" charset="0"/>
                <a:ea typeface="Calibri" panose="020F0502020204030204" pitchFamily="34" charset="0"/>
                <a:cs typeface="Calibri" panose="020F0502020204030204" pitchFamily="34" charset="0"/>
              </a:rPr>
              <a:t>After this meeting, there will be additional meetings where 2 representatives from each parish as well as our priests and religious will meet for further discussion. Those ideas and conclusions will then go forward to the bishop for his consideration.  We do want a discussion that will generate ideas that can go forward but also suggest ideas that we as a parish may choose to implement.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11"/>
              </a:spcAft>
            </a:pPr>
            <a:r>
              <a:rPr lang="en-US" dirty="0">
                <a:effectLst/>
                <a:latin typeface="Calibri" panose="020F0502020204030204" pitchFamily="34" charset="0"/>
                <a:ea typeface="Calibri" panose="020F0502020204030204" pitchFamily="34" charset="0"/>
                <a:cs typeface="Calibri" panose="020F0502020204030204" pitchFamily="34" charset="0"/>
              </a:rPr>
              <a:t>We are in deanery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1</a:t>
            </a:r>
            <a:r>
              <a:rPr lang="en-US" dirty="0">
                <a:effectLst/>
                <a:latin typeface="Calibri" panose="020F0502020204030204" pitchFamily="34" charset="0"/>
                <a:ea typeface="Calibri" panose="020F0502020204030204" pitchFamily="34" charset="0"/>
                <a:cs typeface="Calibri" panose="020F0502020204030204" pitchFamily="34" charset="0"/>
              </a:rPr>
              <a:t> along with </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Keystone, t</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he Rapid City parishes,</a:t>
            </a: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the parishes in the Southern Hills</a:t>
            </a:r>
            <a:r>
              <a:rPr lang="en-US" dirty="0">
                <a:effectLst/>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26C3B205-A4BC-1044-8311-B6F037A3A6C4}" type="slidenum">
              <a:rPr lang="en-US" smtClean="0"/>
              <a:t>6</a:t>
            </a:fld>
            <a:endParaRPr lang="en-US"/>
          </a:p>
        </p:txBody>
      </p:sp>
    </p:spTree>
    <p:extLst>
      <p:ext uri="{BB962C8B-B14F-4D97-AF65-F5344CB8AC3E}">
        <p14:creationId xmlns:p14="http://schemas.microsoft.com/office/powerpoint/2010/main" val="3698001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slide provides a historical perspective of priests and Catholics within our Diocese.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There has been a decline in the number of diocesan priests – 15 since 1990.  Retired priest numbers are slightly higher.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One big change is the decrease in religious order priests since 1990.  This was driven by declining numbers within those religious orders.  The result for us as a diocese is that now we have more parishes and a larger area to cover with a decreased number of priests which means more hours spent driving from one location to another, inability to find a substitute, and less time to be present at the parish level.  And if our young men are to consider the priesthood, it is always helpful if they get to see a priest more than just at Sunday mass.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There has also been a decline of over 18,000 registered Catholics since 1979, over 13,000 since 1990, a decline of about 400 per year.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Bishop Peter is asking us for our input regarding these issues of declining priests and Catholics in general.  Right now we are struggling to have enough priests to cover the entire diocese, especially when we need to cover for those priests who are sick, need time off for family or other life events, and for vacation.  We will look more closely at changes in population and attendance at Mass in the next few slides.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7</a:t>
            </a:fld>
            <a:endParaRPr lang="en-US"/>
          </a:p>
        </p:txBody>
      </p:sp>
    </p:spTree>
    <p:extLst>
      <p:ext uri="{BB962C8B-B14F-4D97-AF65-F5344CB8AC3E}">
        <p14:creationId xmlns:p14="http://schemas.microsoft.com/office/powerpoint/2010/main" val="291143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A quick reminder of where we are today with 23 active priests, 9 seminarians, and 3 active retired priests.  Our retired priests often serve as substitutes for our parish priests.  This is a blessing.  The number of active priests does not include visiting priests from other countries.  We’ve been blessed by visiting priests in the past, and recently, 3 more came to our diocese.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However, we do have priests eligible to retire and a few priests who have serious health issues.  Although we currently have 9 seminarians, it is not likely that all will be ordained priests because formation is a discernment process.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graph displays an estimated number of diocesan priests from 2022 to 2027.  This assumes that those priests who are eligible to retire will, that approximately 50% of our seminarians will be ordained, but does not allow for such things as unexpected sickness or death.  Retirement is based on current age of our priests and ordination of seminarians is based on their year of schooling.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Our short-term issue is the struggle of not enough priests.  Throughout this presentation, consider things that can be done to help alleviate this problem.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Our longer-term issue is attracting more young men to serve as priests within our diocese.  Consider how do we improve these numbers.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C3B205-A4BC-1044-8311-B6F037A3A6C4}" type="slidenum">
              <a:rPr lang="en-US" smtClean="0"/>
              <a:t>8</a:t>
            </a:fld>
            <a:endParaRPr lang="en-US"/>
          </a:p>
        </p:txBody>
      </p:sp>
    </p:spTree>
    <p:extLst>
      <p:ext uri="{BB962C8B-B14F-4D97-AF65-F5344CB8AC3E}">
        <p14:creationId xmlns:p14="http://schemas.microsoft.com/office/powerpoint/2010/main" val="346613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graph shows the census and population data for Western South Dakota and predictions of population out to 2030.  Of course, not all are Catholic; however, typically about 12 percent of South Dakotans are Catholic so as we see increases in population, the number of Catholics follows.  Also, pastoral activities can extend to our broader communities and serve more than just our registered members.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We expect a population decline in 15 of the counties in Western SD.  These are primarily rural and may in part be driven by the need for larger ranches and farms to make a living and thus less people on the landscape.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On the other hand, we are seeing more people move to SD, and an increase of 7.6% is projected in 7 of our counties.  These counties include those in and around the Black Hills, as well as Oglala Lakota and Stanley County.  Overall, we are projecting an increase of 5.6% in Western SD.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This projected increase over the next 10 years is just over 14,000 new residents.  Approximately 12.4% of the population in western South Dakota is Catholic, which could result in almost 1,800 additional Catholics in our diocese over the next 10 years.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Let’s break that down further.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3B205-A4BC-1044-8311-B6F037A3A6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75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125495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390786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7654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4044000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553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85720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90743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529878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5FC6E5E-FCA1-CD4F-92D5-FA5F2FC748BA}"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85203-042D-2640-8A71-07E51A31B7F9}" type="slidenum">
              <a:rPr lang="en-US" smtClean="0"/>
              <a:t>‹#›</a:t>
            </a:fld>
            <a:endParaRPr lang="en-US"/>
          </a:p>
        </p:txBody>
      </p:sp>
    </p:spTree>
    <p:extLst>
      <p:ext uri="{BB962C8B-B14F-4D97-AF65-F5344CB8AC3E}">
        <p14:creationId xmlns:p14="http://schemas.microsoft.com/office/powerpoint/2010/main" val="216238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424809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364AC1-DA2C-40F3-AA19-9679CEDA1894}"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181223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64AC1-DA2C-40F3-AA19-9679CEDA1894}"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192131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364AC1-DA2C-40F3-AA19-9679CEDA1894}"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156735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364AC1-DA2C-40F3-AA19-9679CEDA1894}"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354821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64AC1-DA2C-40F3-AA19-9679CEDA1894}"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245007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364AC1-DA2C-40F3-AA19-9679CEDA1894}"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348869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64AC1-DA2C-40F3-AA19-9679CEDA1894}"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1395A-C185-4011-A643-0717F6420C79}" type="slidenum">
              <a:rPr lang="en-US" smtClean="0"/>
              <a:t>‹#›</a:t>
            </a:fld>
            <a:endParaRPr lang="en-US"/>
          </a:p>
        </p:txBody>
      </p:sp>
    </p:spTree>
    <p:extLst>
      <p:ext uri="{BB962C8B-B14F-4D97-AF65-F5344CB8AC3E}">
        <p14:creationId xmlns:p14="http://schemas.microsoft.com/office/powerpoint/2010/main" val="427083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364AC1-DA2C-40F3-AA19-9679CEDA1894}" type="datetimeFigureOut">
              <a:rPr lang="en-US" smtClean="0"/>
              <a:t>8/18/2022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81395A-C185-4011-A643-0717F6420C79}" type="slidenum">
              <a:rPr lang="en-US" smtClean="0"/>
              <a:t>‹#›</a:t>
            </a:fld>
            <a:endParaRPr lang="en-US"/>
          </a:p>
        </p:txBody>
      </p:sp>
    </p:spTree>
    <p:extLst>
      <p:ext uri="{BB962C8B-B14F-4D97-AF65-F5344CB8AC3E}">
        <p14:creationId xmlns:p14="http://schemas.microsoft.com/office/powerpoint/2010/main" val="16920237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C6E5E-FCA1-CD4F-92D5-FA5F2FC748BA}" type="datetimeFigureOut">
              <a:rPr lang="en-US" smtClean="0"/>
              <a:t>8/18/2022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85203-042D-2640-8A71-07E51A31B7F9}" type="slidenum">
              <a:rPr lang="en-US" smtClean="0"/>
              <a:t>‹#›</a:t>
            </a:fld>
            <a:endParaRPr lang="en-US"/>
          </a:p>
        </p:txBody>
      </p:sp>
    </p:spTree>
    <p:extLst>
      <p:ext uri="{BB962C8B-B14F-4D97-AF65-F5344CB8AC3E}">
        <p14:creationId xmlns:p14="http://schemas.microsoft.com/office/powerpoint/2010/main" val="3961072447"/>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8C22F-0033-D4BC-5A60-82E9B32BE3BE}"/>
              </a:ext>
            </a:extLst>
          </p:cNvPr>
          <p:cNvSpPr txBox="1"/>
          <p:nvPr/>
        </p:nvSpPr>
        <p:spPr>
          <a:xfrm>
            <a:off x="549728" y="642256"/>
            <a:ext cx="11092543" cy="4647426"/>
          </a:xfrm>
          <a:prstGeom prst="rect">
            <a:avLst/>
          </a:prstGeom>
          <a:noFill/>
        </p:spPr>
        <p:txBody>
          <a:bodyPr wrap="square" rtlCol="0">
            <a:spAutoFit/>
          </a:bodyPr>
          <a:lstStyle/>
          <a:p>
            <a:pPr algn="ctr"/>
            <a:r>
              <a:rPr lang="en-US" sz="4800" i="1" dirty="0" err="1"/>
              <a:t>Familias</a:t>
            </a:r>
            <a:r>
              <a:rPr lang="en-US" sz="4800" dirty="0"/>
              <a:t> </a:t>
            </a:r>
            <a:r>
              <a:rPr lang="en-US" sz="4800" dirty="0" err="1"/>
              <a:t>Florecientes</a:t>
            </a:r>
            <a:endParaRPr lang="en-US" sz="4800" dirty="0"/>
          </a:p>
          <a:p>
            <a:pPr algn="ctr"/>
            <a:r>
              <a:rPr lang="es-ES" sz="2800" dirty="0"/>
              <a:t>Planificación Estratégica para un Futuro Floreciente</a:t>
            </a:r>
            <a:r>
              <a:rPr lang="es-ES" dirty="0"/>
              <a:t>
</a:t>
            </a:r>
            <a:r>
              <a:rPr lang="es-ES" sz="3200" cap="all" dirty="0"/>
              <a:t>Diócesis de Rapid City </a:t>
            </a:r>
          </a:p>
          <a:p>
            <a:pPr algn="ctr"/>
            <a:endParaRPr lang="es-ES" sz="3200" cap="all" dirty="0"/>
          </a:p>
          <a:p>
            <a:pPr algn="ctr"/>
            <a:r>
              <a:rPr lang="es-ES" dirty="0"/>
              <a:t>
</a:t>
            </a:r>
            <a:r>
              <a:rPr lang="es-ES" sz="2800" i="1" dirty="0"/>
              <a:t>"La parroquia es una comunidad de comunidades, un santuario donde los sedientos vienen a beber en medio de su viaje, y un centro de constante alcance misionero".</a:t>
            </a:r>
          </a:p>
          <a:p>
            <a:pPr algn="ctr"/>
            <a:r>
              <a:rPr lang="es-ES" dirty="0"/>
              <a:t>
</a:t>
            </a:r>
            <a:r>
              <a:rPr lang="es-ES" cap="small" dirty="0"/>
              <a:t>PAPA FRANCISCO, LA ALEGRÍA DEL EVANGELIO</a:t>
            </a:r>
            <a:r>
              <a:rPr lang="en-US" dirty="0"/>
              <a:t>
</a:t>
            </a:r>
          </a:p>
        </p:txBody>
      </p:sp>
    </p:spTree>
    <p:extLst>
      <p:ext uri="{BB962C8B-B14F-4D97-AF65-F5344CB8AC3E}">
        <p14:creationId xmlns:p14="http://schemas.microsoft.com/office/powerpoint/2010/main" val="217035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163" y="202865"/>
            <a:ext cx="9379527" cy="974293"/>
          </a:xfrm>
        </p:spPr>
        <p:txBody>
          <a:bodyPr/>
          <a:lstStyle/>
          <a:p>
            <a:r>
              <a:rPr lang="en-US" dirty="0">
                <a:solidFill>
                  <a:schemeClr val="bg1"/>
                </a:solidFill>
                <a:latin typeface="Gotham Medium" pitchFamily="2" charset="0"/>
                <a:cs typeface="Gotham Medium" pitchFamily="2" charset="0"/>
              </a:rPr>
              <a:t>PEW RESEARCH CENTER DATA</a:t>
            </a:r>
          </a:p>
        </p:txBody>
      </p:sp>
      <p:sp>
        <p:nvSpPr>
          <p:cNvPr id="3" name="Content Placeholder 2"/>
          <p:cNvSpPr>
            <a:spLocks noGrp="1"/>
          </p:cNvSpPr>
          <p:nvPr>
            <p:ph idx="1"/>
          </p:nvPr>
        </p:nvSpPr>
        <p:spPr>
          <a:xfrm>
            <a:off x="190397" y="379012"/>
            <a:ext cx="11811203" cy="621997"/>
          </a:xfrm>
        </p:spPr>
        <p:txBody>
          <a:bodyPr>
            <a:noAutofit/>
          </a:bodyPr>
          <a:lstStyle/>
          <a:p>
            <a:pPr marL="0" indent="0" algn="ctr">
              <a:buNone/>
            </a:pPr>
            <a:r>
              <a:rPr lang="es-ES" sz="3200" b="1" dirty="0">
                <a:latin typeface="Times Bold"/>
                <a:cs typeface="Times Bold"/>
              </a:rPr>
              <a:t>El 12.4% de los habitantes del oeste de Dakota del Sur son católicos (varía según el municipio)
</a:t>
            </a:r>
            <a:endParaRPr lang="en-US" sz="3200" b="1" dirty="0">
              <a:latin typeface="Times Bold"/>
              <a:cs typeface="Times Bold"/>
            </a:endParaRPr>
          </a:p>
        </p:txBody>
      </p:sp>
      <p:graphicFrame>
        <p:nvGraphicFramePr>
          <p:cNvPr id="5" name="Chart 4"/>
          <p:cNvGraphicFramePr/>
          <p:nvPr>
            <p:extLst>
              <p:ext uri="{D42A27DB-BD31-4B8C-83A1-F6EECF244321}">
                <p14:modId xmlns:p14="http://schemas.microsoft.com/office/powerpoint/2010/main" val="1024975193"/>
              </p:ext>
            </p:extLst>
          </p:nvPr>
        </p:nvGraphicFramePr>
        <p:xfrm>
          <a:off x="252151" y="2024002"/>
          <a:ext cx="11687697" cy="4631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9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9869"/>
            <a:ext cx="8233763" cy="818214"/>
          </a:xfrm>
        </p:spPr>
        <p:txBody>
          <a:bodyPr/>
          <a:lstStyle/>
          <a:p>
            <a:r>
              <a:rPr lang="en-US" dirty="0">
                <a:solidFill>
                  <a:schemeClr val="tx1"/>
                </a:solidFill>
                <a:latin typeface="Gotham Medium" pitchFamily="2" charset="0"/>
                <a:cs typeface="Gotham Medium" pitchFamily="2" charset="0"/>
              </a:rPr>
              <a:t>AGENDA</a:t>
            </a:r>
            <a:endParaRPr lang="en-US" dirty="0">
              <a:solidFill>
                <a:schemeClr val="tx1"/>
              </a:solidFill>
            </a:endParaRPr>
          </a:p>
        </p:txBody>
      </p:sp>
      <p:sp>
        <p:nvSpPr>
          <p:cNvPr id="3" name="Content Placeholder 2"/>
          <p:cNvSpPr>
            <a:spLocks noGrp="1"/>
          </p:cNvSpPr>
          <p:nvPr>
            <p:ph idx="1"/>
          </p:nvPr>
        </p:nvSpPr>
        <p:spPr>
          <a:xfrm>
            <a:off x="2815519" y="1315092"/>
            <a:ext cx="7399443" cy="5343039"/>
          </a:xfrm>
        </p:spPr>
        <p:txBody>
          <a:bodyPr vert="horz" lIns="91440" tIns="45720" rIns="91440" bIns="45720" rtlCol="0" anchor="t">
            <a:normAutofit/>
          </a:bodyPr>
          <a:lstStyle/>
          <a:p>
            <a:pPr marL="0" indent="0">
              <a:buNone/>
            </a:pPr>
            <a:r>
              <a:rPr lang="en-US" dirty="0" err="1">
                <a:latin typeface="Wingdings 2"/>
                <a:cs typeface="+mn-lt"/>
                <a:sym typeface="Wingdings 2"/>
              </a:rPr>
              <a:t>u</a:t>
            </a:r>
            <a:r>
              <a:rPr lang="en-US" dirty="0" err="1">
                <a:latin typeface="Gotham Medium"/>
                <a:cs typeface="+mn-lt"/>
              </a:rPr>
              <a:t>Fondo</a:t>
            </a:r>
            <a:endParaRPr lang="en-US" dirty="0">
              <a:latin typeface="Gotham Medium"/>
              <a:ea typeface="+mn-lt"/>
              <a:cs typeface="+mn-lt"/>
            </a:endParaRPr>
          </a:p>
          <a:p>
            <a:pPr marL="400050" lvl="2" indent="0">
              <a:buNone/>
            </a:pPr>
            <a:r>
              <a:rPr lang="en-US" sz="2800" dirty="0">
                <a:latin typeface="Times"/>
                <a:ea typeface="+mn-lt"/>
                <a:cs typeface="+mn-lt"/>
              </a:rPr>
              <a:t>~ </a:t>
            </a:r>
            <a:r>
              <a:rPr lang="en-US" sz="2800" dirty="0" err="1">
                <a:latin typeface="Times"/>
                <a:ea typeface="+mn-lt"/>
                <a:cs typeface="+mn-lt"/>
              </a:rPr>
              <a:t>Perspectiva</a:t>
            </a:r>
            <a:r>
              <a:rPr lang="en-US" sz="2800" dirty="0">
                <a:latin typeface="Times"/>
                <a:ea typeface="+mn-lt"/>
                <a:cs typeface="+mn-lt"/>
              </a:rPr>
              <a:t> </a:t>
            </a:r>
            <a:r>
              <a:rPr lang="en-US" sz="2800" dirty="0" err="1">
                <a:latin typeface="Times"/>
                <a:ea typeface="+mn-lt"/>
                <a:cs typeface="+mn-lt"/>
              </a:rPr>
              <a:t>histórica</a:t>
            </a:r>
            <a:endParaRPr lang="en-US" sz="2800" dirty="0">
              <a:latin typeface="Times"/>
              <a:ea typeface="+mn-lt"/>
              <a:cs typeface="+mn-lt"/>
            </a:endParaRPr>
          </a:p>
          <a:p>
            <a:pPr marL="400050" lvl="2" indent="0">
              <a:buNone/>
            </a:pPr>
            <a:r>
              <a:rPr lang="en-US" sz="2800" dirty="0">
                <a:latin typeface="Times"/>
                <a:ea typeface="+mn-lt"/>
                <a:cs typeface="+mn-lt"/>
              </a:rPr>
              <a:t>~ </a:t>
            </a:r>
            <a:r>
              <a:rPr lang="en-US" sz="2800" dirty="0" err="1">
                <a:latin typeface="Times"/>
                <a:ea typeface="+mn-lt"/>
                <a:cs typeface="+mn-lt"/>
              </a:rPr>
              <a:t>Tendencias</a:t>
            </a:r>
            <a:r>
              <a:rPr lang="en-US" sz="2800" dirty="0">
                <a:latin typeface="Times"/>
                <a:ea typeface="+mn-lt"/>
                <a:cs typeface="+mn-lt"/>
              </a:rPr>
              <a:t> de la población</a:t>
            </a:r>
            <a:endParaRPr lang="en-US" dirty="0">
              <a:latin typeface="Times"/>
              <a:cs typeface="Times"/>
            </a:endParaRPr>
          </a:p>
          <a:p>
            <a:pPr marL="0" indent="0">
              <a:buNone/>
            </a:pPr>
            <a:r>
              <a:rPr lang="en-US" dirty="0" err="1">
                <a:solidFill>
                  <a:srgbClr val="FF0000"/>
                </a:solidFill>
                <a:latin typeface="Wingdings 2"/>
                <a:ea typeface="+mn-lt"/>
                <a:cs typeface="+mn-lt"/>
                <a:sym typeface="Wingdings 2"/>
              </a:rPr>
              <a:t>v</a:t>
            </a:r>
            <a:r>
              <a:rPr lang="en-US" dirty="0" err="1">
                <a:solidFill>
                  <a:srgbClr val="FF0000"/>
                </a:solidFill>
                <a:latin typeface="Gotham Medium"/>
                <a:ea typeface="+mn-lt"/>
                <a:cs typeface="+mn-lt"/>
              </a:rPr>
              <a:t>Estado</a:t>
            </a:r>
            <a:r>
              <a:rPr lang="en-US" dirty="0">
                <a:solidFill>
                  <a:srgbClr val="FF0000"/>
                </a:solidFill>
                <a:latin typeface="Gotham Medium"/>
                <a:ea typeface="+mn-lt"/>
                <a:cs typeface="+mn-lt"/>
              </a:rPr>
              <a:t> de la </a:t>
            </a:r>
            <a:r>
              <a:rPr lang="en-US" dirty="0" err="1">
                <a:solidFill>
                  <a:srgbClr val="FF0000"/>
                </a:solidFill>
                <a:latin typeface="Gotham Medium"/>
                <a:ea typeface="+mn-lt"/>
                <a:cs typeface="+mn-lt"/>
              </a:rPr>
              <a:t>parroquia</a:t>
            </a:r>
            <a:endParaRPr lang="en-US" dirty="0">
              <a:solidFill>
                <a:srgbClr val="FF0000"/>
              </a:solidFill>
              <a:latin typeface="Gotham Medium"/>
            </a:endParaRPr>
          </a:p>
          <a:p>
            <a:pPr marL="400050" lvl="2" indent="0">
              <a:buNone/>
            </a:pPr>
            <a:r>
              <a:rPr lang="en-US" sz="2800" dirty="0">
                <a:solidFill>
                  <a:srgbClr val="FF0000"/>
                </a:solidFill>
                <a:latin typeface="Times"/>
                <a:ea typeface="+mn-lt"/>
                <a:cs typeface="+mn-lt"/>
              </a:rPr>
              <a:t>~ </a:t>
            </a:r>
            <a:r>
              <a:rPr lang="en-US" sz="2800" dirty="0" err="1">
                <a:solidFill>
                  <a:srgbClr val="FF0000"/>
                </a:solidFill>
                <a:latin typeface="Times"/>
                <a:ea typeface="+mn-lt"/>
                <a:cs typeface="+mn-lt"/>
              </a:rPr>
              <a:t>Tendencias</a:t>
            </a:r>
            <a:r>
              <a:rPr lang="en-US" sz="2800" dirty="0">
                <a:solidFill>
                  <a:srgbClr val="FF0000"/>
                </a:solidFill>
                <a:latin typeface="Times"/>
                <a:ea typeface="+mn-lt"/>
                <a:cs typeface="+mn-lt"/>
              </a:rPr>
              <a:t> de la población</a:t>
            </a:r>
            <a:endParaRPr lang="en-US" dirty="0">
              <a:solidFill>
                <a:srgbClr val="FF0000"/>
              </a:solidFill>
              <a:latin typeface="Times"/>
              <a:cs typeface="Times"/>
            </a:endParaRPr>
          </a:p>
          <a:p>
            <a:pPr marL="400050" lvl="2" indent="0">
              <a:buNone/>
            </a:pPr>
            <a:r>
              <a:rPr lang="en-US" sz="2800" dirty="0">
                <a:solidFill>
                  <a:srgbClr val="FF0000"/>
                </a:solidFill>
                <a:latin typeface="Times"/>
                <a:ea typeface="+mn-lt"/>
                <a:cs typeface="+mn-lt"/>
              </a:rPr>
              <a:t>~ </a:t>
            </a:r>
            <a:r>
              <a:rPr lang="en-US" sz="2800" dirty="0" err="1">
                <a:solidFill>
                  <a:srgbClr val="FF0000"/>
                </a:solidFill>
                <a:latin typeface="Times"/>
                <a:ea typeface="+mn-lt"/>
                <a:cs typeface="+mn-lt"/>
              </a:rPr>
              <a:t>Asistencia</a:t>
            </a:r>
            <a:r>
              <a:rPr lang="en-US" sz="2800" dirty="0">
                <a:solidFill>
                  <a:srgbClr val="FF0000"/>
                </a:solidFill>
                <a:latin typeface="Times"/>
                <a:ea typeface="+mn-lt"/>
                <a:cs typeface="+mn-lt"/>
              </a:rPr>
              <a:t> </a:t>
            </a:r>
            <a:r>
              <a:rPr lang="en-US" sz="2800" dirty="0" err="1">
                <a:solidFill>
                  <a:srgbClr val="FF0000"/>
                </a:solidFill>
                <a:latin typeface="Times"/>
                <a:ea typeface="+mn-lt"/>
                <a:cs typeface="+mn-lt"/>
              </a:rPr>
              <a:t>masiva</a:t>
            </a:r>
            <a:endParaRPr lang="en-US" dirty="0">
              <a:solidFill>
                <a:srgbClr val="FF0000"/>
              </a:solidFill>
              <a:latin typeface="Times"/>
              <a:cs typeface="Times"/>
            </a:endParaRPr>
          </a:p>
          <a:p>
            <a:pPr marL="400050" lvl="2" indent="0">
              <a:buNone/>
            </a:pPr>
            <a:r>
              <a:rPr lang="en-US" sz="2800" dirty="0">
                <a:solidFill>
                  <a:srgbClr val="FF0000"/>
                </a:solidFill>
                <a:latin typeface="Times"/>
                <a:ea typeface="+mn-lt"/>
                <a:cs typeface="+mn-lt"/>
              </a:rPr>
              <a:t>~ </a:t>
            </a:r>
            <a:r>
              <a:rPr lang="es-ES" sz="2800" dirty="0">
                <a:solidFill>
                  <a:srgbClr val="FF0000"/>
                </a:solidFill>
                <a:latin typeface="Times"/>
                <a:ea typeface="+mn-lt"/>
                <a:cs typeface="+mn-lt"/>
              </a:rPr>
              <a:t>Vitalidad, participación y salud financiera</a:t>
            </a:r>
            <a:endParaRPr lang="en-US" dirty="0">
              <a:solidFill>
                <a:srgbClr val="FF0000"/>
              </a:solidFill>
              <a:latin typeface="Times"/>
              <a:cs typeface="Times"/>
            </a:endParaRPr>
          </a:p>
          <a:p>
            <a:pPr marL="0" indent="0">
              <a:buNone/>
            </a:pPr>
            <a:r>
              <a:rPr lang="en-US" dirty="0">
                <a:solidFill>
                  <a:srgbClr val="000000"/>
                </a:solidFill>
                <a:latin typeface="Wingdings 2"/>
                <a:ea typeface="+mn-lt"/>
                <a:cs typeface="+mn-lt"/>
                <a:sym typeface="Wingdings 2"/>
              </a:rPr>
              <a:t>w</a:t>
            </a:r>
            <a:r>
              <a:rPr lang="es-ES" dirty="0">
                <a:solidFill>
                  <a:srgbClr val="000000"/>
                </a:solidFill>
                <a:latin typeface="Gotham Medium"/>
                <a:ea typeface="+mn-lt"/>
                <a:cs typeface="+mn-lt"/>
              </a:rPr>
              <a:t>Carga de trabajo y vocaciones</a:t>
            </a:r>
            <a:endParaRPr lang="en-US" dirty="0">
              <a:latin typeface="Gotham Medium"/>
            </a:endParaRPr>
          </a:p>
          <a:p>
            <a:pPr marL="0" indent="0">
              <a:buNone/>
            </a:pPr>
            <a:r>
              <a:rPr lang="en-US" dirty="0" err="1">
                <a:solidFill>
                  <a:srgbClr val="000000"/>
                </a:solidFill>
                <a:latin typeface="Wingdings 2"/>
                <a:ea typeface="+mn-lt"/>
                <a:cs typeface="+mn-lt"/>
                <a:sym typeface="Wingdings 2"/>
              </a:rPr>
              <a:t>x</a:t>
            </a:r>
            <a:r>
              <a:rPr lang="en-US" dirty="0" err="1">
                <a:solidFill>
                  <a:srgbClr val="000000"/>
                </a:solidFill>
                <a:latin typeface="Gotham Medium"/>
                <a:ea typeface="+mn-lt"/>
                <a:cs typeface="+mn-lt"/>
              </a:rPr>
              <a:t>Discusión</a:t>
            </a:r>
            <a:endParaRPr lang="en-US" dirty="0">
              <a:latin typeface="Gotham Medium"/>
            </a:endParaRPr>
          </a:p>
          <a:p>
            <a:pPr marL="0" indent="0">
              <a:buNone/>
            </a:pPr>
            <a:endParaRPr lang="en-US" i="1" dirty="0">
              <a:solidFill>
                <a:srgbClr val="FF0000"/>
              </a:solidFill>
              <a:latin typeface="Times Roman"/>
              <a:cs typeface="Times Roman"/>
            </a:endParaRPr>
          </a:p>
        </p:txBody>
      </p:sp>
    </p:spTree>
    <p:extLst>
      <p:ext uri="{BB962C8B-B14F-4D97-AF65-F5344CB8AC3E}">
        <p14:creationId xmlns:p14="http://schemas.microsoft.com/office/powerpoint/2010/main" val="82445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143000"/>
          </a:xfrm>
        </p:spPr>
        <p:txBody>
          <a:bodyPr>
            <a:normAutofit/>
          </a:bodyPr>
          <a:lstStyle/>
          <a:p>
            <a:r>
              <a:rPr lang="en-US" dirty="0">
                <a:solidFill>
                  <a:schemeClr val="bg1"/>
                </a:solidFill>
                <a:latin typeface="Gotham Medium" pitchFamily="2" charset="0"/>
                <a:cs typeface="Gotham Medium" pitchFamily="2" charset="0"/>
              </a:rPr>
              <a:t>PARISH POPULATION TRENDS</a:t>
            </a:r>
            <a:endParaRPr lang="en-US" dirty="0">
              <a:solidFill>
                <a:schemeClr val="bg1"/>
              </a:solidFill>
            </a:endParaRPr>
          </a:p>
        </p:txBody>
      </p:sp>
      <p:sp>
        <p:nvSpPr>
          <p:cNvPr id="3" name="TextBox 2"/>
          <p:cNvSpPr txBox="1"/>
          <p:nvPr/>
        </p:nvSpPr>
        <p:spPr>
          <a:xfrm>
            <a:off x="448270" y="6409733"/>
            <a:ext cx="11036067" cy="307777"/>
          </a:xfrm>
          <a:prstGeom prst="rect">
            <a:avLst/>
          </a:prstGeom>
          <a:noFill/>
        </p:spPr>
        <p:txBody>
          <a:bodyPr wrap="square" lIns="91440" tIns="45720" rIns="91440" bIns="45720" rtlCol="0" anchor="t">
            <a:spAutoFit/>
          </a:bodyPr>
          <a:lstStyle/>
          <a:p>
            <a:pPr algn="ctr"/>
            <a:r>
              <a:rPr lang="en-US" sz="1400" dirty="0">
                <a:latin typeface="Times"/>
                <a:cs typeface="Times"/>
              </a:rPr>
              <a:t>Sources:  South Dakota Department of Education, US Census Bureau, South Dakota Demographic &amp; Housing Report</a:t>
            </a:r>
          </a:p>
        </p:txBody>
      </p:sp>
      <p:graphicFrame>
        <p:nvGraphicFramePr>
          <p:cNvPr id="4" name="Chart 3">
            <a:extLst>
              <a:ext uri="{FF2B5EF4-FFF2-40B4-BE49-F238E27FC236}">
                <a16:creationId xmlns:a16="http://schemas.microsoft.com/office/drawing/2014/main" id="{032489EC-87C5-474D-AEF0-F54FCC0316D3}"/>
              </a:ext>
            </a:extLst>
          </p:cNvPr>
          <p:cNvGraphicFramePr>
            <a:graphicFrameLocks/>
          </p:cNvGraphicFramePr>
          <p:nvPr>
            <p:extLst>
              <p:ext uri="{D42A27DB-BD31-4B8C-83A1-F6EECF244321}">
                <p14:modId xmlns:p14="http://schemas.microsoft.com/office/powerpoint/2010/main" val="2256857121"/>
              </p:ext>
            </p:extLst>
          </p:nvPr>
        </p:nvGraphicFramePr>
        <p:xfrm>
          <a:off x="137809" y="140490"/>
          <a:ext cx="11916382"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allout: Up Arrow 4">
            <a:extLst>
              <a:ext uri="{FF2B5EF4-FFF2-40B4-BE49-F238E27FC236}">
                <a16:creationId xmlns:a16="http://schemas.microsoft.com/office/drawing/2014/main" id="{1B24412B-DFAF-4B8F-B477-DB818A1A3F8A}"/>
              </a:ext>
            </a:extLst>
          </p:cNvPr>
          <p:cNvSpPr/>
          <p:nvPr/>
        </p:nvSpPr>
        <p:spPr>
          <a:xfrm>
            <a:off x="8866025" y="2533658"/>
            <a:ext cx="963038" cy="753894"/>
          </a:xfrm>
          <a:prstGeom prst="upArrowCallout">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latin typeface="Calibri" panose="020F0502020204030204"/>
                <a:ea typeface="+mn-ea"/>
                <a:cs typeface="+mn-cs"/>
              </a:rPr>
              <a:t>+11.7%</a:t>
            </a:r>
          </a:p>
        </p:txBody>
      </p:sp>
    </p:spTree>
    <p:extLst>
      <p:ext uri="{BB962C8B-B14F-4D97-AF65-F5344CB8AC3E}">
        <p14:creationId xmlns:p14="http://schemas.microsoft.com/office/powerpoint/2010/main" val="229510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700" y="40312"/>
            <a:ext cx="8335300" cy="1143000"/>
          </a:xfrm>
        </p:spPr>
        <p:txBody>
          <a:bodyPr>
            <a:normAutofit fontScale="90000"/>
          </a:bodyPr>
          <a:lstStyle/>
          <a:p>
            <a:r>
              <a:rPr lang="es-ES" dirty="0">
                <a:solidFill>
                  <a:schemeClr val="tx1"/>
                </a:solidFill>
                <a:latin typeface="Gotham Medium"/>
                <a:cs typeface="Gotham Medium" pitchFamily="2" charset="0"/>
              </a:rPr>
              <a:t>MIEMBROS DE LA PARROQUIA Y ASISTENCIA A MISA
</a:t>
            </a:r>
            <a:endParaRPr lang="en-US" dirty="0">
              <a:solidFill>
                <a:schemeClr val="tx1"/>
              </a:solidFill>
            </a:endParaRPr>
          </a:p>
        </p:txBody>
      </p:sp>
      <p:sp>
        <p:nvSpPr>
          <p:cNvPr id="3" name="TextBox 2"/>
          <p:cNvSpPr txBox="1"/>
          <p:nvPr/>
        </p:nvSpPr>
        <p:spPr>
          <a:xfrm>
            <a:off x="1961017" y="6301929"/>
            <a:ext cx="6331969" cy="400110"/>
          </a:xfrm>
          <a:prstGeom prst="rect">
            <a:avLst/>
          </a:prstGeom>
          <a:noFill/>
        </p:spPr>
        <p:txBody>
          <a:bodyPr wrap="square" lIns="91440" tIns="45720" rIns="91440" bIns="45720" rtlCol="0" anchor="t">
            <a:spAutoFit/>
          </a:bodyPr>
          <a:lstStyle/>
          <a:p>
            <a:r>
              <a:rPr lang="en-US" sz="2000" dirty="0">
                <a:latin typeface="Times"/>
                <a:cs typeface="Times"/>
              </a:rPr>
              <a:t>* - 75% of capacity based on 18 inches per person</a:t>
            </a:r>
          </a:p>
        </p:txBody>
      </p:sp>
      <p:graphicFrame>
        <p:nvGraphicFramePr>
          <p:cNvPr id="4" name="Chart 3">
            <a:extLst>
              <a:ext uri="{FF2B5EF4-FFF2-40B4-BE49-F238E27FC236}">
                <a16:creationId xmlns:a16="http://schemas.microsoft.com/office/drawing/2014/main" id="{00000000-0008-0000-0000-000008000000}"/>
              </a:ext>
            </a:extLst>
          </p:cNvPr>
          <p:cNvGraphicFramePr>
            <a:graphicFrameLocks/>
          </p:cNvGraphicFramePr>
          <p:nvPr/>
        </p:nvGraphicFramePr>
        <p:xfrm>
          <a:off x="124691" y="1183312"/>
          <a:ext cx="11679382" cy="5118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53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244" y="0"/>
            <a:ext cx="8041756" cy="1143000"/>
          </a:xfrm>
        </p:spPr>
        <p:txBody>
          <a:bodyPr>
            <a:normAutofit fontScale="90000"/>
          </a:bodyPr>
          <a:lstStyle/>
          <a:p>
            <a:r>
              <a:rPr lang="es-ES" dirty="0">
                <a:solidFill>
                  <a:schemeClr val="tx1"/>
                </a:solidFill>
                <a:latin typeface="Gotham Medium" pitchFamily="2" charset="0"/>
                <a:cs typeface="Gotham Medium" pitchFamily="2" charset="0"/>
              </a:rPr>
              <a:t>BAUTISMOS Y MUERTES</a:t>
            </a:r>
            <a:br>
              <a:rPr lang="es-ES" dirty="0">
                <a:solidFill>
                  <a:schemeClr val="tx1"/>
                </a:solidFill>
                <a:latin typeface="Gotham Medium" pitchFamily="2" charset="0"/>
                <a:cs typeface="Gotham Medium" pitchFamily="2" charset="0"/>
              </a:rPr>
            </a:br>
            <a:r>
              <a:rPr lang="es-ES" dirty="0">
                <a:solidFill>
                  <a:schemeClr val="tx1"/>
                </a:solidFill>
                <a:latin typeface="Gotham Medium" pitchFamily="2" charset="0"/>
                <a:cs typeface="Gotham Medium" pitchFamily="2" charset="0"/>
              </a:rPr>
              <a:t>(Hill City + Keystone)
</a:t>
            </a:r>
            <a:endParaRPr lang="en-US" dirty="0">
              <a:solidFill>
                <a:schemeClr val="tx1"/>
              </a:solidFill>
            </a:endParaRPr>
          </a:p>
        </p:txBody>
      </p:sp>
      <p:pic>
        <p:nvPicPr>
          <p:cNvPr id="3" name="Picture 4">
            <a:extLst>
              <a:ext uri="{FF2B5EF4-FFF2-40B4-BE49-F238E27FC236}">
                <a16:creationId xmlns:a16="http://schemas.microsoft.com/office/drawing/2014/main" id="{14BC9631-7930-4AC5-AAB1-7FEB1C1DE852}"/>
              </a:ext>
            </a:extLst>
          </p:cNvPr>
          <p:cNvPicPr>
            <a:picLocks noGrp="1" noChangeAspect="1"/>
          </p:cNvPicPr>
          <p:nvPr>
            <p:ph idx="1"/>
          </p:nvPr>
        </p:nvPicPr>
        <p:blipFill>
          <a:blip r:embed="rId3"/>
          <a:stretch>
            <a:fillRect/>
          </a:stretch>
        </p:blipFill>
        <p:spPr>
          <a:xfrm>
            <a:off x="2780506" y="2767806"/>
            <a:ext cx="4391025" cy="2667000"/>
          </a:xfrm>
        </p:spPr>
      </p:pic>
      <p:graphicFrame>
        <p:nvGraphicFramePr>
          <p:cNvPr id="4" name="Chart 3">
            <a:extLst>
              <a:ext uri="{FF2B5EF4-FFF2-40B4-BE49-F238E27FC236}">
                <a16:creationId xmlns:a16="http://schemas.microsoft.com/office/drawing/2014/main" id="{00000000-0008-0000-0000-000004000000}"/>
              </a:ext>
            </a:extLst>
          </p:cNvPr>
          <p:cNvGraphicFramePr>
            <a:graphicFrameLocks/>
          </p:cNvGraphicFramePr>
          <p:nvPr/>
        </p:nvGraphicFramePr>
        <p:xfrm>
          <a:off x="314765" y="1427018"/>
          <a:ext cx="5545708" cy="5029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4232378765"/>
              </p:ext>
            </p:extLst>
          </p:nvPr>
        </p:nvGraphicFramePr>
        <p:xfrm>
          <a:off x="6096000" y="1427018"/>
          <a:ext cx="5781235" cy="51261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058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718" y="1"/>
            <a:ext cx="7981283" cy="1196733"/>
          </a:xfrm>
        </p:spPr>
        <p:txBody>
          <a:bodyPr>
            <a:normAutofit fontScale="90000"/>
          </a:bodyPr>
          <a:lstStyle/>
          <a:p>
            <a:r>
              <a:rPr lang="es-ES" dirty="0">
                <a:solidFill>
                  <a:schemeClr val="tx1"/>
                </a:solidFill>
                <a:latin typeface="Gotham Medium" pitchFamily="2" charset="0"/>
                <a:cs typeface="Gotham Medium" pitchFamily="2" charset="0"/>
              </a:rPr>
              <a:t>FORMACIÓN EN LA FE</a:t>
            </a:r>
            <a:br>
              <a:rPr lang="es-ES" dirty="0">
                <a:solidFill>
                  <a:schemeClr val="tx1"/>
                </a:solidFill>
                <a:latin typeface="Gotham Medium" pitchFamily="2" charset="0"/>
                <a:cs typeface="Gotham Medium" pitchFamily="2" charset="0"/>
              </a:rPr>
            </a:br>
            <a:r>
              <a:rPr lang="es-ES" dirty="0">
                <a:solidFill>
                  <a:schemeClr val="tx1"/>
                </a:solidFill>
                <a:latin typeface="Gotham Medium" pitchFamily="2" charset="0"/>
                <a:cs typeface="Gotham Medium" pitchFamily="2" charset="0"/>
              </a:rPr>
              <a:t>(Hill City + Keystone)
</a:t>
            </a: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00000000-0008-0000-0000-000005000000}"/>
              </a:ext>
            </a:extLst>
          </p:cNvPr>
          <p:cNvGraphicFramePr>
            <a:graphicFrameLocks noGrp="1"/>
          </p:cNvGraphicFramePr>
          <p:nvPr>
            <p:ph idx="1"/>
          </p:nvPr>
        </p:nvGraphicFramePr>
        <p:xfrm>
          <a:off x="138545" y="1600200"/>
          <a:ext cx="11887200" cy="4939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059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143000"/>
          </a:xfrm>
        </p:spPr>
        <p:txBody>
          <a:bodyPr>
            <a:normAutofit fontScale="90000"/>
          </a:bodyPr>
          <a:lstStyle/>
          <a:p>
            <a:r>
              <a:rPr lang="en-US" dirty="0">
                <a:solidFill>
                  <a:schemeClr val="tx1"/>
                </a:solidFill>
                <a:latin typeface="Gotham Medium" pitchFamily="2" charset="0"/>
                <a:cs typeface="Gotham Medium" pitchFamily="2" charset="0"/>
              </a:rPr>
              <a:t>SACRAMENTOS ADMINISTRADOS</a:t>
            </a:r>
            <a:br>
              <a:rPr lang="en-US" dirty="0">
                <a:solidFill>
                  <a:schemeClr val="tx1"/>
                </a:solidFill>
                <a:latin typeface="Gotham Medium" pitchFamily="2" charset="0"/>
                <a:cs typeface="Gotham Medium" pitchFamily="2" charset="0"/>
              </a:rPr>
            </a:br>
            <a:r>
              <a:rPr lang="en-US" dirty="0">
                <a:solidFill>
                  <a:schemeClr val="tx1"/>
                </a:solidFill>
                <a:latin typeface="Gotham Medium" pitchFamily="2" charset="0"/>
                <a:cs typeface="Gotham Medium" pitchFamily="2" charset="0"/>
              </a:rPr>
              <a:t>(Hill City + Keystone)
</a:t>
            </a:r>
            <a:endParaRPr lang="en-US" dirty="0">
              <a:solidFill>
                <a:schemeClr val="tx1"/>
              </a:solidFill>
            </a:endParaRPr>
          </a:p>
        </p:txBody>
      </p:sp>
      <p:graphicFrame>
        <p:nvGraphicFramePr>
          <p:cNvPr id="3" name="Chart 2">
            <a:extLst>
              <a:ext uri="{FF2B5EF4-FFF2-40B4-BE49-F238E27FC236}">
                <a16:creationId xmlns:a16="http://schemas.microsoft.com/office/drawing/2014/main" id="{00000000-0008-0000-0000-000006000000}"/>
              </a:ext>
            </a:extLst>
          </p:cNvPr>
          <p:cNvGraphicFramePr>
            <a:graphicFrameLocks/>
          </p:cNvGraphicFramePr>
          <p:nvPr/>
        </p:nvGraphicFramePr>
        <p:xfrm>
          <a:off x="180109" y="1232807"/>
          <a:ext cx="11762509" cy="5431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146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293" y="0"/>
            <a:ext cx="7834007" cy="1143000"/>
          </a:xfrm>
        </p:spPr>
        <p:txBody>
          <a:bodyPr>
            <a:normAutofit/>
          </a:bodyPr>
          <a:lstStyle/>
          <a:p>
            <a:r>
              <a:rPr lang="en-US" dirty="0">
                <a:solidFill>
                  <a:schemeClr val="bg1"/>
                </a:solidFill>
                <a:latin typeface="Gotham Medium" pitchFamily="2" charset="0"/>
                <a:cs typeface="Gotham Medium" pitchFamily="2" charset="0"/>
              </a:rPr>
              <a:t>LAY </a:t>
            </a:r>
            <a:r>
              <a:rPr lang="en-US" dirty="0">
                <a:solidFill>
                  <a:schemeClr val="tx1"/>
                </a:solidFill>
                <a:latin typeface="Gotham Medium" pitchFamily="2" charset="0"/>
                <a:cs typeface="Gotham Medium" pitchFamily="2" charset="0"/>
              </a:rPr>
              <a:t>ORGANIZACIONES</a:t>
            </a:r>
            <a:endParaRPr lang="en-US" dirty="0">
              <a:solidFill>
                <a:schemeClr val="tx1"/>
              </a:solidFill>
            </a:endParaRPr>
          </a:p>
        </p:txBody>
      </p:sp>
      <p:graphicFrame>
        <p:nvGraphicFramePr>
          <p:cNvPr id="5" name="Content Placeholder 4"/>
          <p:cNvGraphicFramePr>
            <a:graphicFrameLocks noGrp="1"/>
          </p:cNvGraphicFramePr>
          <p:nvPr>
            <p:ph idx="1"/>
          </p:nvPr>
        </p:nvGraphicFramePr>
        <p:xfrm>
          <a:off x="933895" y="1437894"/>
          <a:ext cx="10272846" cy="5191350"/>
        </p:xfrm>
        <a:graphic>
          <a:graphicData uri="http://schemas.openxmlformats.org/drawingml/2006/table">
            <a:tbl>
              <a:tblPr firstRow="1" bandRow="1">
                <a:tableStyleId>{5C22544A-7EE6-4342-B048-85BDC9FD1C3A}</a:tableStyleId>
              </a:tblPr>
              <a:tblGrid>
                <a:gridCol w="7355427">
                  <a:extLst>
                    <a:ext uri="{9D8B030D-6E8A-4147-A177-3AD203B41FA5}">
                      <a16:colId xmlns:a16="http://schemas.microsoft.com/office/drawing/2014/main" val="20000"/>
                    </a:ext>
                  </a:extLst>
                </a:gridCol>
                <a:gridCol w="2917419">
                  <a:extLst>
                    <a:ext uri="{9D8B030D-6E8A-4147-A177-3AD203B41FA5}">
                      <a16:colId xmlns:a16="http://schemas.microsoft.com/office/drawing/2014/main" val="20001"/>
                    </a:ext>
                  </a:extLst>
                </a:gridCol>
              </a:tblGrid>
              <a:tr h="759219">
                <a:tc>
                  <a:txBody>
                    <a:bodyPr/>
                    <a:lstStyle/>
                    <a:p>
                      <a:r>
                        <a:rPr lang="en-US" sz="2800" b="1" i="0" dirty="0">
                          <a:solidFill>
                            <a:srgbClr val="E6C845"/>
                          </a:solidFill>
                          <a:latin typeface="Times Roman"/>
                          <a:cs typeface="Times Roman"/>
                        </a:rPr>
                        <a:t>Lay Organization</a:t>
                      </a:r>
                    </a:p>
                  </a:txBody>
                  <a:tcPr>
                    <a:solidFill>
                      <a:srgbClr val="071638"/>
                    </a:solidFill>
                  </a:tcPr>
                </a:tc>
                <a:tc>
                  <a:txBody>
                    <a:bodyPr/>
                    <a:lstStyle/>
                    <a:p>
                      <a:pPr algn="ctr"/>
                      <a:r>
                        <a:rPr lang="en-US" sz="2800" b="1" i="0">
                          <a:solidFill>
                            <a:srgbClr val="E6C845"/>
                          </a:solidFill>
                          <a:latin typeface="Times Roman"/>
                          <a:cs typeface="Times Roman"/>
                        </a:rPr>
                        <a:t>Count</a:t>
                      </a:r>
                    </a:p>
                  </a:txBody>
                  <a:tcPr>
                    <a:solidFill>
                      <a:srgbClr val="071638"/>
                    </a:solidFill>
                  </a:tcPr>
                </a:tc>
                <a:extLst>
                  <a:ext uri="{0D108BD9-81ED-4DB2-BD59-A6C34878D82A}">
                    <a16:rowId xmlns:a16="http://schemas.microsoft.com/office/drawing/2014/main" val="10000"/>
                  </a:ext>
                </a:extLst>
              </a:tr>
              <a:tr h="759219">
                <a:tc>
                  <a:txBody>
                    <a:bodyPr/>
                    <a:lstStyle/>
                    <a:p>
                      <a:r>
                        <a:rPr lang="en-US" sz="2800" b="1" i="0" dirty="0">
                          <a:latin typeface="Times Roman"/>
                          <a:cs typeface="Times Roman"/>
                        </a:rPr>
                        <a:t>Knights of Columbus</a:t>
                      </a:r>
                    </a:p>
                  </a:txBody>
                  <a:tcPr/>
                </a:tc>
                <a:tc>
                  <a:txBody>
                    <a:bodyPr/>
                    <a:lstStyle/>
                    <a:p>
                      <a:pPr algn="r"/>
                      <a:endParaRPr lang="en-US" sz="2800" b="1" i="0" dirty="0">
                        <a:latin typeface="Times Roman"/>
                        <a:cs typeface="Times Roman"/>
                      </a:endParaRPr>
                    </a:p>
                  </a:txBody>
                  <a:tcPr/>
                </a:tc>
                <a:extLst>
                  <a:ext uri="{0D108BD9-81ED-4DB2-BD59-A6C34878D82A}">
                    <a16:rowId xmlns:a16="http://schemas.microsoft.com/office/drawing/2014/main" val="10001"/>
                  </a:ext>
                </a:extLst>
              </a:tr>
              <a:tr h="759219">
                <a:tc>
                  <a:txBody>
                    <a:bodyPr/>
                    <a:lstStyle/>
                    <a:p>
                      <a:r>
                        <a:rPr lang="en-US" sz="2800" b="1" i="0" dirty="0">
                          <a:latin typeface="Times Roman"/>
                          <a:cs typeface="Times Roman"/>
                        </a:rPr>
                        <a:t>Catholic Daughters of America</a:t>
                      </a:r>
                    </a:p>
                  </a:txBody>
                  <a:tcPr/>
                </a:tc>
                <a:tc>
                  <a:txBody>
                    <a:bodyPr/>
                    <a:lstStyle/>
                    <a:p>
                      <a:pPr algn="r"/>
                      <a:endParaRPr lang="en-US" sz="2800" b="1" i="0" dirty="0">
                        <a:latin typeface="Times Roman"/>
                        <a:cs typeface="Times Roman"/>
                      </a:endParaRPr>
                    </a:p>
                  </a:txBody>
                  <a:tcPr/>
                </a:tc>
                <a:extLst>
                  <a:ext uri="{0D108BD9-81ED-4DB2-BD59-A6C34878D82A}">
                    <a16:rowId xmlns:a16="http://schemas.microsoft.com/office/drawing/2014/main" val="10002"/>
                  </a:ext>
                </a:extLst>
              </a:tr>
              <a:tr h="759219">
                <a:tc>
                  <a:txBody>
                    <a:bodyPr/>
                    <a:lstStyle/>
                    <a:p>
                      <a:r>
                        <a:rPr lang="en-US" sz="2800" b="1" i="0" dirty="0">
                          <a:latin typeface="Times Roman"/>
                          <a:cs typeface="Times Roman"/>
                        </a:rPr>
                        <a:t>Altar Society</a:t>
                      </a:r>
                    </a:p>
                  </a:txBody>
                  <a:tcPr/>
                </a:tc>
                <a:tc>
                  <a:txBody>
                    <a:bodyPr/>
                    <a:lstStyle/>
                    <a:p>
                      <a:pPr algn="r"/>
                      <a:endParaRPr lang="en-US" sz="2800" b="1" i="0" dirty="0">
                        <a:latin typeface="Times Roman"/>
                        <a:cs typeface="Times Roman"/>
                      </a:endParaRPr>
                    </a:p>
                  </a:txBody>
                  <a:tcPr/>
                </a:tc>
                <a:extLst>
                  <a:ext uri="{0D108BD9-81ED-4DB2-BD59-A6C34878D82A}">
                    <a16:rowId xmlns:a16="http://schemas.microsoft.com/office/drawing/2014/main" val="10003"/>
                  </a:ext>
                </a:extLst>
              </a:tr>
              <a:tr h="851893">
                <a:tc>
                  <a:txBody>
                    <a:bodyPr/>
                    <a:lstStyle/>
                    <a:p>
                      <a:r>
                        <a:rPr lang="en-US" sz="2800" b="1" i="0" dirty="0">
                          <a:latin typeface="Times Roman"/>
                          <a:cs typeface="Times Roman"/>
                        </a:rPr>
                        <a:t>Federation of North</a:t>
                      </a:r>
                      <a:r>
                        <a:rPr lang="en-US" sz="2800" b="1" i="0" baseline="0" dirty="0">
                          <a:latin typeface="Times Roman"/>
                          <a:cs typeface="Times Roman"/>
                        </a:rPr>
                        <a:t> American Explorers</a:t>
                      </a:r>
                      <a:endParaRPr lang="en-US" sz="2800" b="1" i="0" dirty="0">
                        <a:latin typeface="Times Roman"/>
                        <a:cs typeface="Times Roman"/>
                      </a:endParaRPr>
                    </a:p>
                  </a:txBody>
                  <a:tcPr/>
                </a:tc>
                <a:tc>
                  <a:txBody>
                    <a:bodyPr/>
                    <a:lstStyle/>
                    <a:p>
                      <a:pPr algn="r"/>
                      <a:endParaRPr lang="en-US" sz="2800" b="1" i="0" dirty="0">
                        <a:latin typeface="Times Roman"/>
                        <a:cs typeface="Times Roman"/>
                      </a:endParaRPr>
                    </a:p>
                  </a:txBody>
                  <a:tcPr/>
                </a:tc>
                <a:extLst>
                  <a:ext uri="{0D108BD9-81ED-4DB2-BD59-A6C34878D82A}">
                    <a16:rowId xmlns:a16="http://schemas.microsoft.com/office/drawing/2014/main" val="10004"/>
                  </a:ext>
                </a:extLst>
              </a:tr>
              <a:tr h="759219">
                <a:tc>
                  <a:txBody>
                    <a:bodyPr/>
                    <a:lstStyle/>
                    <a:p>
                      <a:r>
                        <a:rPr lang="en-US" sz="2800" b="1" i="0" dirty="0">
                          <a:latin typeface="Times Roman"/>
                          <a:cs typeface="Times Roman"/>
                        </a:rPr>
                        <a:t>Scouting (BSA </a:t>
                      </a:r>
                      <a:r>
                        <a:rPr lang="en-US" sz="2800" b="1" i="0">
                          <a:latin typeface="Times Roman"/>
                          <a:cs typeface="Times Roman"/>
                        </a:rPr>
                        <a:t>or Cub</a:t>
                      </a:r>
                      <a:r>
                        <a:rPr lang="en-US" sz="2800" b="1" i="0" dirty="0">
                          <a:latin typeface="Times Roman"/>
                          <a:cs typeface="Times Roman"/>
                        </a:rPr>
                        <a:t>)</a:t>
                      </a:r>
                    </a:p>
                  </a:txBody>
                  <a:tcPr/>
                </a:tc>
                <a:tc>
                  <a:txBody>
                    <a:bodyPr/>
                    <a:lstStyle/>
                    <a:p>
                      <a:pPr algn="r"/>
                      <a:endParaRPr lang="en-US" sz="2800" b="1" i="0" dirty="0">
                        <a:latin typeface="Times Roman"/>
                        <a:cs typeface="Times Roman"/>
                      </a:endParaRPr>
                    </a:p>
                  </a:txBody>
                  <a:tcPr/>
                </a:tc>
                <a:extLst>
                  <a:ext uri="{0D108BD9-81ED-4DB2-BD59-A6C34878D82A}">
                    <a16:rowId xmlns:a16="http://schemas.microsoft.com/office/drawing/2014/main" val="10005"/>
                  </a:ext>
                </a:extLst>
              </a:tr>
              <a:tr h="54336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8324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293" y="0"/>
            <a:ext cx="7834007" cy="1143000"/>
          </a:xfrm>
        </p:spPr>
        <p:txBody>
          <a:bodyPr>
            <a:normAutofit fontScale="90000"/>
          </a:bodyPr>
          <a:lstStyle/>
          <a:p>
            <a:r>
              <a:rPr lang="es-ES" dirty="0">
                <a:solidFill>
                  <a:schemeClr val="tx1"/>
                </a:solidFill>
                <a:latin typeface="Gotham Medium" pitchFamily="2" charset="0"/>
                <a:cs typeface="Gotham Medium" pitchFamily="2" charset="0"/>
              </a:rPr>
              <a:t>ORACIONES COMUNALES Y PROGRAMAS ESPIRITUALES
</a:t>
            </a:r>
            <a:endParaRPr lang="en-US" dirty="0">
              <a:solidFill>
                <a:schemeClr val="tx1"/>
              </a:solidFill>
            </a:endParaRPr>
          </a:p>
        </p:txBody>
      </p:sp>
      <p:graphicFrame>
        <p:nvGraphicFramePr>
          <p:cNvPr id="5" name="Content Placeholder 4"/>
          <p:cNvGraphicFramePr>
            <a:graphicFrameLocks noGrp="1"/>
          </p:cNvGraphicFramePr>
          <p:nvPr>
            <p:ph idx="1"/>
          </p:nvPr>
        </p:nvGraphicFramePr>
        <p:xfrm>
          <a:off x="560338" y="1699328"/>
          <a:ext cx="11099282" cy="4717163"/>
        </p:xfrm>
        <a:graphic>
          <a:graphicData uri="http://schemas.openxmlformats.org/drawingml/2006/table">
            <a:tbl>
              <a:tblPr bandRow="1">
                <a:tableStyleId>{5C22544A-7EE6-4342-B048-85BDC9FD1C3A}</a:tableStyleId>
              </a:tblPr>
              <a:tblGrid>
                <a:gridCol w="4693285">
                  <a:extLst>
                    <a:ext uri="{9D8B030D-6E8A-4147-A177-3AD203B41FA5}">
                      <a16:colId xmlns:a16="http://schemas.microsoft.com/office/drawing/2014/main" val="20000"/>
                    </a:ext>
                  </a:extLst>
                </a:gridCol>
                <a:gridCol w="845236">
                  <a:extLst>
                    <a:ext uri="{9D8B030D-6E8A-4147-A177-3AD203B41FA5}">
                      <a16:colId xmlns:a16="http://schemas.microsoft.com/office/drawing/2014/main" val="20001"/>
                    </a:ext>
                  </a:extLst>
                </a:gridCol>
                <a:gridCol w="4927952">
                  <a:extLst>
                    <a:ext uri="{9D8B030D-6E8A-4147-A177-3AD203B41FA5}">
                      <a16:colId xmlns:a16="http://schemas.microsoft.com/office/drawing/2014/main" val="20002"/>
                    </a:ext>
                  </a:extLst>
                </a:gridCol>
                <a:gridCol w="632809">
                  <a:extLst>
                    <a:ext uri="{9D8B030D-6E8A-4147-A177-3AD203B41FA5}">
                      <a16:colId xmlns:a16="http://schemas.microsoft.com/office/drawing/2014/main" val="20003"/>
                    </a:ext>
                  </a:extLst>
                </a:gridCol>
              </a:tblGrid>
              <a:tr h="617326">
                <a:tc>
                  <a:txBody>
                    <a:bodyPr/>
                    <a:lstStyle/>
                    <a:p>
                      <a:pPr algn="l"/>
                      <a:r>
                        <a:rPr lang="en-US" sz="2800" b="1" i="0" dirty="0">
                          <a:latin typeface="Times Roman"/>
                          <a:cs typeface="Times Roman"/>
                        </a:rPr>
                        <a:t>Liturgy</a:t>
                      </a:r>
                      <a:r>
                        <a:rPr lang="en-US" sz="2800" b="1" i="0" baseline="0" dirty="0">
                          <a:latin typeface="Times Roman"/>
                          <a:cs typeface="Times Roman"/>
                        </a:rPr>
                        <a:t> of the Hours</a:t>
                      </a:r>
                      <a:endParaRPr lang="en-US" sz="2800" b="1" i="0" dirty="0">
                        <a:latin typeface="Times Roman"/>
                        <a:cs typeface="Times Roman"/>
                      </a:endParaRPr>
                    </a:p>
                  </a:txBody>
                  <a:tcPr/>
                </a:tc>
                <a:tc>
                  <a:txBody>
                    <a:bodyPr/>
                    <a:lstStyle/>
                    <a:p>
                      <a:pPr algn="ctr"/>
                      <a:endParaRPr lang="en-US" sz="2800" b="1" i="0" dirty="0">
                        <a:latin typeface="Times Roman"/>
                        <a:cs typeface="Times Roman"/>
                      </a:endParaRPr>
                    </a:p>
                  </a:txBody>
                  <a:tcPr/>
                </a:tc>
                <a:tc>
                  <a:txBody>
                    <a:bodyPr/>
                    <a:lstStyle/>
                    <a:p>
                      <a:pPr algn="l"/>
                      <a:r>
                        <a:rPr lang="en-US" sz="2800" b="1" i="0">
                          <a:latin typeface="Times Roman"/>
                          <a:cs typeface="Times Roman"/>
                        </a:rPr>
                        <a:t>Exposition and Adoration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txBody>
                  <a:tcPr/>
                </a:tc>
                <a:extLst>
                  <a:ext uri="{0D108BD9-81ED-4DB2-BD59-A6C34878D82A}">
                    <a16:rowId xmlns:a16="http://schemas.microsoft.com/office/drawing/2014/main" val="10000"/>
                  </a:ext>
                </a:extLst>
              </a:tr>
              <a:tr h="862563">
                <a:tc>
                  <a:txBody>
                    <a:bodyPr/>
                    <a:lstStyle/>
                    <a:p>
                      <a:pPr algn="l"/>
                      <a:r>
                        <a:rPr lang="en-US" sz="2800" b="1" i="0" dirty="0">
                          <a:latin typeface="Times Roman"/>
                          <a:cs typeface="Times Roman"/>
                        </a:rPr>
                        <a:t>Stations of the Cross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txBody>
                  <a:tcPr/>
                </a:tc>
                <a:tc>
                  <a:txBody>
                    <a:bodyPr/>
                    <a:lstStyle/>
                    <a:p>
                      <a:pPr algn="l"/>
                      <a:r>
                        <a:rPr lang="en-US" sz="2800" b="1" i="0" dirty="0">
                          <a:latin typeface="Times Roman"/>
                          <a:cs typeface="Times Roman"/>
                        </a:rPr>
                        <a:t>Parish Mission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b="1" i="0" dirty="0">
                        <a:latin typeface="Times Roman"/>
                        <a:cs typeface="Times Roman"/>
                      </a:endParaRPr>
                    </a:p>
                  </a:txBody>
                  <a:tcPr/>
                </a:tc>
                <a:extLst>
                  <a:ext uri="{0D108BD9-81ED-4DB2-BD59-A6C34878D82A}">
                    <a16:rowId xmlns:a16="http://schemas.microsoft.com/office/drawing/2014/main" val="10001"/>
                  </a:ext>
                </a:extLst>
              </a:tr>
              <a:tr h="862563">
                <a:tc>
                  <a:txBody>
                    <a:bodyPr/>
                    <a:lstStyle/>
                    <a:p>
                      <a:pPr algn="l"/>
                      <a:r>
                        <a:rPr lang="en-US" sz="2800" b="1" i="0" dirty="0">
                          <a:latin typeface="Times Roman"/>
                          <a:cs typeface="Times Roman"/>
                        </a:rPr>
                        <a:t>Rosary</a:t>
                      </a:r>
                      <a:r>
                        <a:rPr lang="en-US" sz="2800" b="1" i="0" baseline="0" dirty="0">
                          <a:latin typeface="Times Roman"/>
                          <a:cs typeface="Times Roman"/>
                        </a:rPr>
                        <a:t> and other Marian Devotions</a:t>
                      </a:r>
                      <a:endParaRPr lang="en-US" sz="2800" b="1"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p>
                      <a:pPr algn="ctr"/>
                      <a:endParaRPr lang="en-US" sz="2800" b="1" i="0" dirty="0">
                        <a:latin typeface="Times Roman"/>
                        <a:cs typeface="Times Roman"/>
                      </a:endParaRPr>
                    </a:p>
                  </a:txBody>
                  <a:tcPr/>
                </a:tc>
                <a:tc>
                  <a:txBody>
                    <a:bodyPr/>
                    <a:lstStyle/>
                    <a:p>
                      <a:pPr algn="l"/>
                      <a:r>
                        <a:rPr lang="en-US" sz="2800" b="1" i="0" dirty="0">
                          <a:latin typeface="Times Roman"/>
                          <a:cs typeface="Times Roman"/>
                        </a:rPr>
                        <a:t>Devotion to a Saint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txBody>
                  <a:tcPr/>
                </a:tc>
                <a:extLst>
                  <a:ext uri="{0D108BD9-81ED-4DB2-BD59-A6C34878D82A}">
                    <a16:rowId xmlns:a16="http://schemas.microsoft.com/office/drawing/2014/main" val="10002"/>
                  </a:ext>
                </a:extLst>
              </a:tr>
              <a:tr h="730188">
                <a:tc>
                  <a:txBody>
                    <a:bodyPr/>
                    <a:lstStyle/>
                    <a:p>
                      <a:pPr algn="l"/>
                      <a:r>
                        <a:rPr lang="en-US" sz="2800" b="1" i="0">
                          <a:latin typeface="Times Roman"/>
                          <a:cs typeface="Times Roman"/>
                        </a:rPr>
                        <a:t>Days</a:t>
                      </a:r>
                      <a:r>
                        <a:rPr lang="en-US" sz="2800" b="1" i="0" baseline="0">
                          <a:latin typeface="Times Roman"/>
                          <a:cs typeface="Times Roman"/>
                        </a:rPr>
                        <a:t> of Recollection</a:t>
                      </a:r>
                      <a:endParaRPr lang="en-US" sz="2800" b="1" i="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b="1" i="0" dirty="0">
                        <a:latin typeface="Times Roman"/>
                        <a:cs typeface="Times Roman"/>
                      </a:endParaRPr>
                    </a:p>
                  </a:txBody>
                  <a:tcPr/>
                </a:tc>
                <a:tc>
                  <a:txBody>
                    <a:bodyPr/>
                    <a:lstStyle/>
                    <a:p>
                      <a:pPr algn="l"/>
                      <a:r>
                        <a:rPr lang="en-US" sz="2800" b="1" i="0" dirty="0">
                          <a:latin typeface="Times Roman"/>
                          <a:cs typeface="Times Roman"/>
                        </a:rPr>
                        <a:t>Religious Procession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txBody>
                  <a:tcPr/>
                </a:tc>
                <a:extLst>
                  <a:ext uri="{0D108BD9-81ED-4DB2-BD59-A6C34878D82A}">
                    <a16:rowId xmlns:a16="http://schemas.microsoft.com/office/drawing/2014/main" val="10003"/>
                  </a:ext>
                </a:extLst>
              </a:tr>
              <a:tr h="617326">
                <a:tc>
                  <a:txBody>
                    <a:bodyPr/>
                    <a:lstStyle/>
                    <a:p>
                      <a:pPr algn="l"/>
                      <a:r>
                        <a:rPr lang="en-US" sz="2800" b="1" i="0">
                          <a:latin typeface="Times Roman"/>
                          <a:cs typeface="Times Roman"/>
                        </a:rPr>
                        <a:t>Retreats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txBody>
                  <a:tcPr/>
                </a:tc>
                <a:tc>
                  <a:txBody>
                    <a:bodyPr/>
                    <a:lstStyle/>
                    <a:p>
                      <a:pPr algn="l"/>
                      <a:r>
                        <a:rPr lang="en-US" sz="2800" b="1" i="0" dirty="0">
                          <a:latin typeface="Times Roman"/>
                          <a:cs typeface="Times Roman"/>
                        </a:rPr>
                        <a:t>Rogation Blessing</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800" b="1" i="0" dirty="0">
                        <a:latin typeface="Times Roman"/>
                        <a:cs typeface="Times Roman"/>
                      </a:endParaRPr>
                    </a:p>
                  </a:txBody>
                  <a:tcPr/>
                </a:tc>
                <a:extLst>
                  <a:ext uri="{0D108BD9-81ED-4DB2-BD59-A6C34878D82A}">
                    <a16:rowId xmlns:a16="http://schemas.microsoft.com/office/drawing/2014/main" val="10004"/>
                  </a:ext>
                </a:extLst>
              </a:tr>
              <a:tr h="862563">
                <a:tc>
                  <a:txBody>
                    <a:bodyPr/>
                    <a:lstStyle/>
                    <a:p>
                      <a:pPr algn="l"/>
                      <a:r>
                        <a:rPr lang="en-US" sz="2800" b="1" i="0">
                          <a:latin typeface="Times Roman"/>
                          <a:cs typeface="Times Roman"/>
                        </a:rPr>
                        <a:t>Divine Mercy</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txBody>
                  <a:tcPr/>
                </a:tc>
                <a:tc>
                  <a:txBody>
                    <a:bodyPr/>
                    <a:lstStyle/>
                    <a:p>
                      <a:pPr algn="l"/>
                      <a:r>
                        <a:rPr lang="en-US" sz="2800" b="1" i="0" dirty="0">
                          <a:latin typeface="Times Roman"/>
                          <a:cs typeface="Times Roman"/>
                        </a:rPr>
                        <a:t>Communal</a:t>
                      </a:r>
                      <a:r>
                        <a:rPr lang="en-US" sz="2800" b="1" i="0" baseline="0" dirty="0">
                          <a:latin typeface="Times Roman"/>
                          <a:cs typeface="Times Roman"/>
                        </a:rPr>
                        <a:t> Penance Service and Mercy Nights</a:t>
                      </a:r>
                      <a:endParaRPr lang="en-US" sz="2800" b="1"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Zapf Dingbats"/>
                          <a:ea typeface="Zapf Dingbats"/>
                          <a:cs typeface="Zapf Dingbats"/>
                          <a:sym typeface="Zapf Dingbats"/>
                        </a:rPr>
                        <a:t>✔</a:t>
                      </a:r>
                      <a:endParaRPr lang="en-US" sz="2800" b="1" i="0" dirty="0">
                        <a:latin typeface="Times Roman"/>
                        <a:cs typeface="Times Roman"/>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2097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675" y="0"/>
            <a:ext cx="8264624" cy="1143000"/>
          </a:xfrm>
        </p:spPr>
        <p:txBody>
          <a:bodyPr>
            <a:normAutofit fontScale="90000"/>
          </a:bodyPr>
          <a:lstStyle/>
          <a:p>
            <a:r>
              <a:rPr lang="en-US" dirty="0">
                <a:solidFill>
                  <a:schemeClr val="bg1"/>
                </a:solidFill>
                <a:latin typeface="Gotham Medium" pitchFamily="2" charset="0"/>
                <a:cs typeface="Gotham Medium" pitchFamily="2" charset="0"/>
              </a:rPr>
              <a:t>SPECIAL MINISTRIES </a:t>
            </a:r>
            <a:br>
              <a:rPr lang="en-US" dirty="0">
                <a:solidFill>
                  <a:schemeClr val="bg1"/>
                </a:solidFill>
                <a:latin typeface="Gotham Medium" pitchFamily="2" charset="0"/>
                <a:cs typeface="Gotham Medium" pitchFamily="2" charset="0"/>
              </a:rPr>
            </a:br>
            <a:r>
              <a:rPr lang="en-US" dirty="0">
                <a:solidFill>
                  <a:schemeClr val="bg1"/>
                </a:solidFill>
                <a:latin typeface="Gotham Medium" pitchFamily="2" charset="0"/>
                <a:cs typeface="Gotham Medium" pitchFamily="2" charset="0"/>
              </a:rPr>
              <a:t>FOR THE POOR</a:t>
            </a:r>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3159459"/>
              </p:ext>
            </p:extLst>
          </p:nvPr>
        </p:nvGraphicFramePr>
        <p:xfrm>
          <a:off x="803150" y="1584264"/>
          <a:ext cx="10403591" cy="4805780"/>
        </p:xfrm>
        <a:graphic>
          <a:graphicData uri="http://schemas.openxmlformats.org/drawingml/2006/table">
            <a:tbl>
              <a:tblPr firstRow="1" bandRow="1">
                <a:tableStyleId>{5C22544A-7EE6-4342-B048-85BDC9FD1C3A}</a:tableStyleId>
              </a:tblPr>
              <a:tblGrid>
                <a:gridCol w="5864273">
                  <a:extLst>
                    <a:ext uri="{9D8B030D-6E8A-4147-A177-3AD203B41FA5}">
                      <a16:colId xmlns:a16="http://schemas.microsoft.com/office/drawing/2014/main" val="20000"/>
                    </a:ext>
                  </a:extLst>
                </a:gridCol>
                <a:gridCol w="4539318">
                  <a:extLst>
                    <a:ext uri="{9D8B030D-6E8A-4147-A177-3AD203B41FA5}">
                      <a16:colId xmlns:a16="http://schemas.microsoft.com/office/drawing/2014/main" val="20001"/>
                    </a:ext>
                  </a:extLst>
                </a:gridCol>
              </a:tblGrid>
              <a:tr h="686540">
                <a:tc>
                  <a:txBody>
                    <a:bodyPr/>
                    <a:lstStyle/>
                    <a:p>
                      <a:r>
                        <a:rPr lang="en-US" sz="3200" b="0" i="0">
                          <a:solidFill>
                            <a:srgbClr val="E6C845"/>
                          </a:solidFill>
                          <a:latin typeface="Times Roman"/>
                          <a:cs typeface="Times Roman"/>
                        </a:rPr>
                        <a:t>Ministry</a:t>
                      </a:r>
                    </a:p>
                  </a:txBody>
                  <a:tcPr>
                    <a:solidFill>
                      <a:srgbClr val="071638"/>
                    </a:solidFill>
                  </a:tcPr>
                </a:tc>
                <a:tc>
                  <a:txBody>
                    <a:bodyPr/>
                    <a:lstStyle/>
                    <a:p>
                      <a:pPr algn="ctr"/>
                      <a:r>
                        <a:rPr lang="en-US" sz="3200" b="0" i="0">
                          <a:solidFill>
                            <a:srgbClr val="E6C845"/>
                          </a:solidFill>
                          <a:latin typeface="Times Roman"/>
                          <a:cs typeface="Times Roman"/>
                        </a:rPr>
                        <a:t>Parish</a:t>
                      </a:r>
                      <a:r>
                        <a:rPr lang="en-US" sz="3200" b="0" i="0" baseline="0">
                          <a:solidFill>
                            <a:srgbClr val="E6C845"/>
                          </a:solidFill>
                          <a:latin typeface="Times Roman"/>
                          <a:cs typeface="Times Roman"/>
                        </a:rPr>
                        <a:t> Involvement</a:t>
                      </a:r>
                      <a:endParaRPr lang="en-US" sz="3200" b="0" i="0">
                        <a:solidFill>
                          <a:srgbClr val="E6C845"/>
                        </a:solidFill>
                        <a:latin typeface="Times Roman"/>
                        <a:cs typeface="Times Roman"/>
                      </a:endParaRPr>
                    </a:p>
                  </a:txBody>
                  <a:tcPr>
                    <a:solidFill>
                      <a:srgbClr val="071638"/>
                    </a:solidFill>
                  </a:tcPr>
                </a:tc>
                <a:extLst>
                  <a:ext uri="{0D108BD9-81ED-4DB2-BD59-A6C34878D82A}">
                    <a16:rowId xmlns:a16="http://schemas.microsoft.com/office/drawing/2014/main" val="10000"/>
                  </a:ext>
                </a:extLst>
              </a:tr>
              <a:tr h="686540">
                <a:tc>
                  <a:txBody>
                    <a:bodyPr/>
                    <a:lstStyle/>
                    <a:p>
                      <a:r>
                        <a:rPr lang="en-US" sz="3200" b="1" i="0" dirty="0">
                          <a:latin typeface="Times Roman"/>
                          <a:cs typeface="Times Roman"/>
                        </a:rPr>
                        <a:t>St. Vincent De Paul Society</a:t>
                      </a:r>
                    </a:p>
                  </a:txBody>
                  <a:tcPr/>
                </a:tc>
                <a:tc>
                  <a:txBody>
                    <a:bodyPr/>
                    <a:lstStyle/>
                    <a:p>
                      <a:pPr lvl="0" algn="ctr">
                        <a:lnSpc>
                          <a:spcPct val="100000"/>
                        </a:lnSpc>
                        <a:spcBef>
                          <a:spcPts val="0"/>
                        </a:spcBef>
                        <a:spcAft>
                          <a:spcPts val="0"/>
                        </a:spcAft>
                        <a:buNone/>
                      </a:pPr>
                      <a:r>
                        <a:rPr lang="en-US" sz="3200" b="0" i="0" u="none" strike="noStrike" noProof="0" dirty="0"/>
                        <a:t>No</a:t>
                      </a:r>
                    </a:p>
                  </a:txBody>
                  <a:tcPr/>
                </a:tc>
                <a:extLst>
                  <a:ext uri="{0D108BD9-81ED-4DB2-BD59-A6C34878D82A}">
                    <a16:rowId xmlns:a16="http://schemas.microsoft.com/office/drawing/2014/main" val="10001"/>
                  </a:ext>
                </a:extLst>
              </a:tr>
              <a:tr h="686540">
                <a:tc>
                  <a:txBody>
                    <a:bodyPr/>
                    <a:lstStyle/>
                    <a:p>
                      <a:r>
                        <a:rPr lang="en-US" sz="3200" b="1" i="0" dirty="0">
                          <a:latin typeface="Times Roman"/>
                          <a:cs typeface="Times Roman"/>
                        </a:rPr>
                        <a:t>Coats for Kids (KOC)</a:t>
                      </a:r>
                    </a:p>
                  </a:txBody>
                  <a:tcPr/>
                </a:tc>
                <a:tc>
                  <a:txBody>
                    <a:bodyPr/>
                    <a:lstStyle/>
                    <a:p>
                      <a:pPr lvl="0" algn="ctr">
                        <a:lnSpc>
                          <a:spcPct val="100000"/>
                        </a:lnSpc>
                        <a:spcBef>
                          <a:spcPts val="0"/>
                        </a:spcBef>
                        <a:spcAft>
                          <a:spcPts val="0"/>
                        </a:spcAft>
                        <a:buNone/>
                      </a:pPr>
                      <a:r>
                        <a:rPr lang="en-US" sz="3200" b="0" i="0" u="none" strike="noStrike" noProof="0" dirty="0"/>
                        <a:t>No</a:t>
                      </a:r>
                    </a:p>
                  </a:txBody>
                  <a:tcPr/>
                </a:tc>
                <a:extLst>
                  <a:ext uri="{0D108BD9-81ED-4DB2-BD59-A6C34878D82A}">
                    <a16:rowId xmlns:a16="http://schemas.microsoft.com/office/drawing/2014/main" val="10002"/>
                  </a:ext>
                </a:extLst>
              </a:tr>
              <a:tr h="686540">
                <a:tc>
                  <a:txBody>
                    <a:bodyPr/>
                    <a:lstStyle/>
                    <a:p>
                      <a:r>
                        <a:rPr lang="en-US" sz="3200" b="1" i="0" dirty="0">
                          <a:latin typeface="Times Roman"/>
                          <a:cs typeface="Times Roman"/>
                        </a:rPr>
                        <a:t>Food Pantry</a:t>
                      </a:r>
                    </a:p>
                  </a:txBody>
                  <a:tcPr/>
                </a:tc>
                <a:tc>
                  <a:txBody>
                    <a:bodyPr/>
                    <a:lstStyle/>
                    <a:p>
                      <a:pPr lvl="0" algn="ctr">
                        <a:lnSpc>
                          <a:spcPct val="100000"/>
                        </a:lnSpc>
                        <a:spcBef>
                          <a:spcPts val="0"/>
                        </a:spcBef>
                        <a:spcAft>
                          <a:spcPts val="0"/>
                        </a:spcAft>
                        <a:buNone/>
                      </a:pPr>
                      <a:r>
                        <a:rPr lang="en-US" sz="3200" b="0" i="0" u="none" strike="noStrike" noProof="0" dirty="0"/>
                        <a:t>X</a:t>
                      </a:r>
                    </a:p>
                  </a:txBody>
                  <a:tcPr/>
                </a:tc>
                <a:extLst>
                  <a:ext uri="{0D108BD9-81ED-4DB2-BD59-A6C34878D82A}">
                    <a16:rowId xmlns:a16="http://schemas.microsoft.com/office/drawing/2014/main" val="10003"/>
                  </a:ext>
                </a:extLst>
              </a:tr>
              <a:tr h="686540">
                <a:tc>
                  <a:txBody>
                    <a:bodyPr/>
                    <a:lstStyle/>
                    <a:p>
                      <a:r>
                        <a:rPr lang="en-US" sz="3200" b="1" i="0" dirty="0">
                          <a:latin typeface="Times Roman"/>
                          <a:cs typeface="Times Roman"/>
                        </a:rPr>
                        <a:t>Travel Assistance</a:t>
                      </a:r>
                    </a:p>
                  </a:txBody>
                  <a:tcPr/>
                </a:tc>
                <a:tc>
                  <a:txBody>
                    <a:bodyPr/>
                    <a:lstStyle/>
                    <a:p>
                      <a:pPr lvl="0" algn="ctr">
                        <a:lnSpc>
                          <a:spcPct val="100000"/>
                        </a:lnSpc>
                        <a:spcBef>
                          <a:spcPts val="0"/>
                        </a:spcBef>
                        <a:spcAft>
                          <a:spcPts val="0"/>
                        </a:spcAft>
                        <a:buNone/>
                      </a:pPr>
                      <a:r>
                        <a:rPr lang="en-US" sz="3200" b="0" i="0" u="none" strike="noStrike" noProof="0" dirty="0"/>
                        <a:t>X</a:t>
                      </a:r>
                    </a:p>
                  </a:txBody>
                  <a:tcPr/>
                </a:tc>
                <a:extLst>
                  <a:ext uri="{0D108BD9-81ED-4DB2-BD59-A6C34878D82A}">
                    <a16:rowId xmlns:a16="http://schemas.microsoft.com/office/drawing/2014/main" val="10004"/>
                  </a:ext>
                </a:extLst>
              </a:tr>
              <a:tr h="686540">
                <a:tc>
                  <a:txBody>
                    <a:bodyPr/>
                    <a:lstStyle/>
                    <a:p>
                      <a:r>
                        <a:rPr lang="en-US" sz="3200" b="1" i="0" dirty="0">
                          <a:latin typeface="Times Roman"/>
                          <a:cs typeface="Times Roman"/>
                        </a:rPr>
                        <a:t>Housing Assistance</a:t>
                      </a:r>
                    </a:p>
                  </a:txBody>
                  <a:tcPr/>
                </a:tc>
                <a:tc>
                  <a:txBody>
                    <a:bodyPr/>
                    <a:lstStyle/>
                    <a:p>
                      <a:pPr algn="ctr"/>
                      <a:endParaRPr lang="en-US" sz="3200" b="0" i="0" dirty="0">
                        <a:latin typeface="Times Roman"/>
                        <a:cs typeface="Times Roman"/>
                      </a:endParaRPr>
                    </a:p>
                  </a:txBody>
                  <a:tcPr/>
                </a:tc>
                <a:extLst>
                  <a:ext uri="{0D108BD9-81ED-4DB2-BD59-A6C34878D82A}">
                    <a16:rowId xmlns:a16="http://schemas.microsoft.com/office/drawing/2014/main" val="10005"/>
                  </a:ext>
                </a:extLst>
              </a:tr>
              <a:tr h="686540">
                <a:tc gridSpan="2">
                  <a:txBody>
                    <a:bodyPr/>
                    <a:lstStyle/>
                    <a:p>
                      <a:r>
                        <a:rPr lang="en-US" sz="3200" b="1" i="0" dirty="0">
                          <a:latin typeface="Times Roman"/>
                          <a:cs typeface="Times Roman"/>
                        </a:rPr>
                        <a:t>Other:  Discretionary Fund, Baby Drive, Veteran’s Drive</a:t>
                      </a:r>
                    </a:p>
                  </a:txBody>
                  <a:tcPr/>
                </a:tc>
                <a:tc hMerge="1">
                  <a:txBody>
                    <a:bodyPr/>
                    <a:lstStyle/>
                    <a:p>
                      <a:pPr algn="ctr"/>
                      <a:endParaRPr lang="en-US" sz="3200" b="0" i="0" dirty="0">
                        <a:latin typeface="Times Roman"/>
                        <a:cs typeface="Times Roman"/>
                      </a:endParaRPr>
                    </a:p>
                  </a:txBody>
                  <a:tcPr/>
                </a:tc>
                <a:extLst>
                  <a:ext uri="{0D108BD9-81ED-4DB2-BD59-A6C34878D82A}">
                    <a16:rowId xmlns:a16="http://schemas.microsoft.com/office/drawing/2014/main" val="2164117674"/>
                  </a:ext>
                </a:extLst>
              </a:tr>
            </a:tbl>
          </a:graphicData>
        </a:graphic>
      </p:graphicFrame>
    </p:spTree>
    <p:extLst>
      <p:ext uri="{BB962C8B-B14F-4D97-AF65-F5344CB8AC3E}">
        <p14:creationId xmlns:p14="http://schemas.microsoft.com/office/powerpoint/2010/main" val="356450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652" y="3195060"/>
            <a:ext cx="6952343" cy="1470025"/>
          </a:xfrm>
        </p:spPr>
        <p:txBody>
          <a:bodyPr>
            <a:normAutofit fontScale="90000"/>
          </a:bodyPr>
          <a:lstStyle/>
          <a:p>
            <a:r>
              <a:rPr lang="en-US" sz="3200" dirty="0">
                <a:solidFill>
                  <a:srgbClr val="5BBEF8"/>
                </a:solidFill>
                <a:latin typeface="Gotham Medium" pitchFamily="2" charset="0"/>
                <a:cs typeface="Gotham Medium" pitchFamily="2" charset="0"/>
              </a:rPr>
              <a:t>SANTA ROSA DE LIMA</a:t>
            </a:r>
            <a:br>
              <a:rPr lang="en-US" sz="3200" dirty="0">
                <a:solidFill>
                  <a:srgbClr val="5BBEF8"/>
                </a:solidFill>
                <a:latin typeface="Gotham Medium" pitchFamily="2" charset="0"/>
                <a:cs typeface="Gotham Medium" pitchFamily="2" charset="0"/>
              </a:rPr>
            </a:br>
            <a:r>
              <a:rPr lang="en-US" sz="3200" dirty="0">
                <a:solidFill>
                  <a:srgbClr val="5BBEF8"/>
                </a:solidFill>
                <a:latin typeface="Gotham Medium" pitchFamily="2" charset="0"/>
                <a:cs typeface="Gotham Medium" pitchFamily="2" charset="0"/>
              </a:rPr>
              <a:t>PERFIL PARROQUIAL 2021 
</a:t>
            </a:r>
          </a:p>
        </p:txBody>
      </p:sp>
      <p:sp>
        <p:nvSpPr>
          <p:cNvPr id="3" name="Subtitle 2"/>
          <p:cNvSpPr>
            <a:spLocks noGrp="1"/>
          </p:cNvSpPr>
          <p:nvPr>
            <p:ph type="subTitle" idx="1"/>
          </p:nvPr>
        </p:nvSpPr>
        <p:spPr>
          <a:xfrm>
            <a:off x="1309549" y="4537754"/>
            <a:ext cx="6400800" cy="610849"/>
          </a:xfrm>
        </p:spPr>
        <p:txBody>
          <a:bodyPr vert="horz" lIns="91440" tIns="45720" rIns="91440" bIns="45720" rtlCol="0" anchor="t">
            <a:normAutofit/>
          </a:bodyPr>
          <a:lstStyle/>
          <a:p>
            <a:r>
              <a:rPr lang="en-US" sz="2800" dirty="0">
                <a:solidFill>
                  <a:schemeClr val="tx1"/>
                </a:solidFill>
                <a:latin typeface="Times New Roman" panose="02020603050405020304" pitchFamily="18" charset="0"/>
                <a:cs typeface="Times New Roman" panose="02020603050405020304" pitchFamily="18" charset="0"/>
              </a:rPr>
              <a:t>Hill City - P. Mark Horn</a:t>
            </a:r>
          </a:p>
        </p:txBody>
      </p:sp>
    </p:spTree>
    <p:extLst>
      <p:ext uri="{BB962C8B-B14F-4D97-AF65-F5344CB8AC3E}">
        <p14:creationId xmlns:p14="http://schemas.microsoft.com/office/powerpoint/2010/main" val="385508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3704"/>
            <a:ext cx="8229600" cy="1143000"/>
          </a:xfrm>
        </p:spPr>
        <p:txBody>
          <a:bodyPr>
            <a:normAutofit/>
          </a:bodyPr>
          <a:lstStyle/>
          <a:p>
            <a:r>
              <a:rPr lang="en-US" dirty="0">
                <a:solidFill>
                  <a:schemeClr val="tx1"/>
                </a:solidFill>
                <a:latin typeface="Gotham Medium" pitchFamily="2" charset="0"/>
                <a:cs typeface="Gotham Medium" pitchFamily="2" charset="0"/>
              </a:rPr>
              <a:t>FINANCIERO</a:t>
            </a:r>
            <a:r>
              <a:rPr lang="en-US" dirty="0">
                <a:solidFill>
                  <a:schemeClr val="bg1"/>
                </a:solidFill>
                <a:latin typeface="Gotham Medium" pitchFamily="2" charset="0"/>
                <a:cs typeface="Gotham Medium" pitchFamily="2" charset="0"/>
              </a:rPr>
              <a:t> HEALTH</a:t>
            </a:r>
            <a:endParaRPr lang="en-US" dirty="0">
              <a:solidFill>
                <a:schemeClr val="bg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14000356"/>
              </p:ext>
            </p:extLst>
          </p:nvPr>
        </p:nvGraphicFramePr>
        <p:xfrm>
          <a:off x="186780" y="1502514"/>
          <a:ext cx="11837120" cy="5182284"/>
        </p:xfrm>
        <a:graphic>
          <a:graphicData uri="http://schemas.openxmlformats.org/drawingml/2006/table">
            <a:tbl>
              <a:tblPr firstRow="1" bandRow="1">
                <a:tableStyleId>{5C22544A-7EE6-4342-B048-85BDC9FD1C3A}</a:tableStyleId>
              </a:tblPr>
              <a:tblGrid>
                <a:gridCol w="7845953">
                  <a:extLst>
                    <a:ext uri="{9D8B030D-6E8A-4147-A177-3AD203B41FA5}">
                      <a16:colId xmlns:a16="http://schemas.microsoft.com/office/drawing/2014/main" val="20000"/>
                    </a:ext>
                  </a:extLst>
                </a:gridCol>
                <a:gridCol w="990509">
                  <a:extLst>
                    <a:ext uri="{9D8B030D-6E8A-4147-A177-3AD203B41FA5}">
                      <a16:colId xmlns:a16="http://schemas.microsoft.com/office/drawing/2014/main" val="20001"/>
                    </a:ext>
                  </a:extLst>
                </a:gridCol>
                <a:gridCol w="2045489">
                  <a:extLst>
                    <a:ext uri="{9D8B030D-6E8A-4147-A177-3AD203B41FA5}">
                      <a16:colId xmlns:a16="http://schemas.microsoft.com/office/drawing/2014/main" val="20002"/>
                    </a:ext>
                  </a:extLst>
                </a:gridCol>
                <a:gridCol w="955169">
                  <a:extLst>
                    <a:ext uri="{9D8B030D-6E8A-4147-A177-3AD203B41FA5}">
                      <a16:colId xmlns:a16="http://schemas.microsoft.com/office/drawing/2014/main" val="20003"/>
                    </a:ext>
                  </a:extLst>
                </a:gridCol>
              </a:tblGrid>
              <a:tr h="508085">
                <a:tc>
                  <a:txBody>
                    <a:bodyPr/>
                    <a:lstStyle/>
                    <a:p>
                      <a:endParaRPr lang="en-US" sz="2800" b="1" i="0" dirty="0">
                        <a:solidFill>
                          <a:srgbClr val="E6C845"/>
                        </a:solidFill>
                      </a:endParaRPr>
                    </a:p>
                  </a:txBody>
                  <a:tcPr>
                    <a:solidFill>
                      <a:srgbClr val="071638"/>
                    </a:solidFill>
                  </a:tcPr>
                </a:tc>
                <a:tc>
                  <a:txBody>
                    <a:bodyPr/>
                    <a:lstStyle/>
                    <a:p>
                      <a:pPr algn="ctr"/>
                      <a:r>
                        <a:rPr lang="en-US" sz="2800" b="1" i="0" dirty="0" err="1">
                          <a:solidFill>
                            <a:srgbClr val="E6C845"/>
                          </a:solidFill>
                        </a:rPr>
                        <a:t>Sí</a:t>
                      </a:r>
                      <a:endParaRPr lang="en-US" sz="2800" b="1" i="0" dirty="0">
                        <a:solidFill>
                          <a:srgbClr val="E6C845"/>
                        </a:solidFill>
                      </a:endParaRPr>
                    </a:p>
                  </a:txBody>
                  <a:tcPr anchor="ctr">
                    <a:solidFill>
                      <a:srgbClr val="071638"/>
                    </a:solidFill>
                  </a:tcPr>
                </a:tc>
                <a:tc>
                  <a:txBody>
                    <a:bodyPr/>
                    <a:lstStyle/>
                    <a:p>
                      <a:pPr algn="ctr"/>
                      <a:r>
                        <a:rPr lang="en-US" sz="2800" b="1" i="0" dirty="0">
                          <a:solidFill>
                            <a:srgbClr val="E6C845"/>
                          </a:solidFill>
                        </a:rPr>
                        <a:t>A </a:t>
                      </a:r>
                      <a:r>
                        <a:rPr lang="en-US" sz="2800" b="1" i="0" dirty="0" err="1">
                          <a:solidFill>
                            <a:srgbClr val="E6C845"/>
                          </a:solidFill>
                        </a:rPr>
                        <a:t>veces</a:t>
                      </a:r>
                      <a:endParaRPr lang="en-US" sz="2800" b="1" i="0" dirty="0">
                        <a:solidFill>
                          <a:srgbClr val="E6C845"/>
                        </a:solidFill>
                      </a:endParaRPr>
                    </a:p>
                  </a:txBody>
                  <a:tcPr anchor="ctr">
                    <a:solidFill>
                      <a:srgbClr val="071638"/>
                    </a:solidFill>
                  </a:tcPr>
                </a:tc>
                <a:tc>
                  <a:txBody>
                    <a:bodyPr/>
                    <a:lstStyle/>
                    <a:p>
                      <a:pPr algn="ctr"/>
                      <a:r>
                        <a:rPr lang="en-US" sz="2800" b="1" i="0" dirty="0">
                          <a:solidFill>
                            <a:srgbClr val="E6C845"/>
                          </a:solidFill>
                        </a:rPr>
                        <a:t>No</a:t>
                      </a:r>
                    </a:p>
                  </a:txBody>
                  <a:tcPr anchor="ctr">
                    <a:solidFill>
                      <a:srgbClr val="071638"/>
                    </a:solidFill>
                  </a:tcPr>
                </a:tc>
                <a:extLst>
                  <a:ext uri="{0D108BD9-81ED-4DB2-BD59-A6C34878D82A}">
                    <a16:rowId xmlns:a16="http://schemas.microsoft.com/office/drawing/2014/main" val="10000"/>
                  </a:ext>
                </a:extLst>
              </a:tr>
              <a:tr h="777354">
                <a:tc>
                  <a:txBody>
                    <a:bodyPr/>
                    <a:lstStyle/>
                    <a:p>
                      <a:pPr algn="l">
                        <a:lnSpc>
                          <a:spcPct val="50000"/>
                        </a:lnSpc>
                      </a:pPr>
                      <a:r>
                        <a:rPr lang="es-ES" sz="2800" b="1" i="0" dirty="0">
                          <a:latin typeface="Times Roman"/>
                          <a:cs typeface="Times Roman"/>
                        </a:rPr>
                        <a:t>Opera con un presupuesto equilibrado
</a:t>
                      </a:r>
                      <a:endParaRPr lang="en-US" sz="2800" b="1" i="0" dirty="0">
                        <a:latin typeface="Times Roman"/>
                        <a:cs typeface="Times Roman"/>
                      </a:endParaRPr>
                    </a:p>
                  </a:txBody>
                  <a:tcPr anchor="ctr"/>
                </a:tc>
                <a:tc>
                  <a:txBody>
                    <a:bodyPr/>
                    <a:lstStyle/>
                    <a:p>
                      <a:pPr lvl="0" algn="ctr">
                        <a:lnSpc>
                          <a:spcPct val="50000"/>
                        </a:lnSpc>
                        <a:spcBef>
                          <a:spcPts val="0"/>
                        </a:spcBef>
                        <a:spcAft>
                          <a:spcPts val="0"/>
                        </a:spcAft>
                        <a:buNone/>
                      </a:pPr>
                      <a:r>
                        <a:rPr lang="en-US" sz="2800" b="0" i="0" u="none" strike="noStrike" noProof="0" dirty="0">
                          <a:latin typeface="Zapf Dingbats"/>
                        </a:rPr>
                        <a:t>✔</a:t>
                      </a:r>
                      <a:endParaRPr lang="en-US" sz="2800" b="0" i="0" u="none" strike="noStrike" noProof="0" dirty="0"/>
                    </a:p>
                  </a:txBody>
                  <a:tcPr anchor="ctr"/>
                </a:tc>
                <a:tc>
                  <a:txBody>
                    <a:bodyPr/>
                    <a:lstStyle/>
                    <a:p>
                      <a:pPr algn="ctr">
                        <a:lnSpc>
                          <a:spcPct val="50000"/>
                        </a:lnSpc>
                      </a:pPr>
                      <a:endParaRPr lang="en-US" sz="2800" b="1" i="0" dirty="0">
                        <a:latin typeface="Times Roman"/>
                        <a:cs typeface="Times Roman"/>
                      </a:endParaRPr>
                    </a:p>
                  </a:txBody>
                  <a:tcPr anchor="ctr"/>
                </a:tc>
                <a:tc>
                  <a:txBody>
                    <a:bodyPr/>
                    <a:lstStyle/>
                    <a:p>
                      <a:pPr algn="ctr">
                        <a:lnSpc>
                          <a:spcPct val="50000"/>
                        </a:lnSpc>
                      </a:pPr>
                      <a:endParaRPr lang="en-US" sz="2800" b="1" i="0">
                        <a:latin typeface="Times Roman"/>
                        <a:cs typeface="Times Roman"/>
                      </a:endParaRPr>
                    </a:p>
                  </a:txBody>
                  <a:tcPr anchor="ctr"/>
                </a:tc>
                <a:extLst>
                  <a:ext uri="{0D108BD9-81ED-4DB2-BD59-A6C34878D82A}">
                    <a16:rowId xmlns:a16="http://schemas.microsoft.com/office/drawing/2014/main" val="10001"/>
                  </a:ext>
                </a:extLst>
              </a:tr>
              <a:tr h="777354">
                <a:tc>
                  <a:txBody>
                    <a:bodyPr/>
                    <a:lstStyle/>
                    <a:p>
                      <a:pPr algn="l">
                        <a:lnSpc>
                          <a:spcPct val="50000"/>
                        </a:lnSpc>
                      </a:pPr>
                      <a:r>
                        <a:rPr lang="es-ES" sz="2800" b="1" i="0" dirty="0">
                          <a:latin typeface="Times Roman"/>
                          <a:cs typeface="Times Roman"/>
                        </a:rPr>
                        <a:t>La parroquia tiene un déficit presupuestario</a:t>
                      </a:r>
                    </a:p>
                    <a:p>
                      <a:pPr algn="l">
                        <a:lnSpc>
                          <a:spcPct val="50000"/>
                        </a:lnSpc>
                      </a:pPr>
                      <a:r>
                        <a:rPr lang="es-ES" sz="2800" b="1" i="0" dirty="0">
                          <a:latin typeface="Times Roman"/>
                          <a:cs typeface="Times Roman"/>
                        </a:rPr>
                        <a:t>operativo
</a:t>
                      </a:r>
                      <a:endParaRPr lang="en-US" sz="2800" b="1" i="0" dirty="0">
                        <a:latin typeface="Times Roman"/>
                        <a:cs typeface="Times Roman"/>
                      </a:endParaRPr>
                    </a:p>
                  </a:txBody>
                  <a:tcPr anchor="ctr"/>
                </a:tc>
                <a:tc>
                  <a:txBody>
                    <a:bodyPr/>
                    <a:lstStyle/>
                    <a:p>
                      <a:pPr algn="ctr">
                        <a:lnSpc>
                          <a:spcPct val="50000"/>
                        </a:lnSpc>
                      </a:pPr>
                      <a:endParaRPr lang="en-US" sz="2800" b="1" i="0" dirty="0">
                        <a:latin typeface="Times Roman"/>
                        <a:cs typeface="Times Roman"/>
                      </a:endParaRPr>
                    </a:p>
                  </a:txBody>
                  <a:tcPr anchor="ctr"/>
                </a:tc>
                <a:tc>
                  <a:txBody>
                    <a:bodyPr/>
                    <a:lstStyle/>
                    <a:p>
                      <a:pPr algn="ctr">
                        <a:lnSpc>
                          <a:spcPct val="50000"/>
                        </a:lnSpc>
                      </a:pPr>
                      <a:r>
                        <a:rPr lang="en-US" sz="2800" b="0" i="0" u="none" strike="noStrike" noProof="0" dirty="0">
                          <a:latin typeface="Zapf Dingbats"/>
                        </a:rPr>
                        <a:t>✔</a:t>
                      </a:r>
                      <a:endParaRPr lang="en-US" sz="2800" b="1" i="0" dirty="0">
                        <a:latin typeface="Times Roman"/>
                        <a:cs typeface="Times Roman"/>
                      </a:endParaRPr>
                    </a:p>
                  </a:txBody>
                  <a:tcPr anchor="ctr"/>
                </a:tc>
                <a:tc>
                  <a:txBody>
                    <a:bodyPr/>
                    <a:lstStyle/>
                    <a:p>
                      <a:pPr lvl="0" algn="ctr">
                        <a:lnSpc>
                          <a:spcPct val="50000"/>
                        </a:lnSpc>
                        <a:spcBef>
                          <a:spcPts val="0"/>
                        </a:spcBef>
                        <a:spcAft>
                          <a:spcPts val="0"/>
                        </a:spcAft>
                        <a:buNone/>
                      </a:pPr>
                      <a:endParaRPr lang="en-US" sz="2800" b="0" i="0" u="none" strike="noStrike" noProof="0" dirty="0"/>
                    </a:p>
                    <a:p>
                      <a:pPr lvl="0" algn="ctr">
                        <a:lnSpc>
                          <a:spcPct val="50000"/>
                        </a:lnSpc>
                        <a:buNone/>
                      </a:pPr>
                      <a:endParaRPr lang="en-US" sz="2800" b="1" i="0" dirty="0">
                        <a:latin typeface="Times Roman"/>
                        <a:cs typeface="Times Roman"/>
                      </a:endParaRPr>
                    </a:p>
                  </a:txBody>
                  <a:tcPr anchor="ctr"/>
                </a:tc>
                <a:extLst>
                  <a:ext uri="{0D108BD9-81ED-4DB2-BD59-A6C34878D82A}">
                    <a16:rowId xmlns:a16="http://schemas.microsoft.com/office/drawing/2014/main" val="10002"/>
                  </a:ext>
                </a:extLst>
              </a:tr>
              <a:tr h="777354">
                <a:tc>
                  <a:txBody>
                    <a:bodyPr/>
                    <a:lstStyle/>
                    <a:p>
                      <a:pPr algn="l">
                        <a:lnSpc>
                          <a:spcPct val="50000"/>
                        </a:lnSpc>
                      </a:pPr>
                      <a:r>
                        <a:rPr lang="es-ES" sz="2800" b="1" i="0" dirty="0">
                          <a:latin typeface="Times Roman"/>
                          <a:cs typeface="Times Roman"/>
                        </a:rPr>
                        <a:t>Usar el ahorro para abordar un déficit
</a:t>
                      </a:r>
                      <a:endParaRPr lang="en-US" sz="2800" b="1" i="0" dirty="0">
                        <a:latin typeface="Times Roman"/>
                        <a:cs typeface="Times Roman"/>
                      </a:endParaRPr>
                    </a:p>
                  </a:txBody>
                  <a:tcPr anchor="ctr"/>
                </a:tc>
                <a:tc>
                  <a:txBody>
                    <a:bodyPr/>
                    <a:lstStyle/>
                    <a:p>
                      <a:pPr algn="ctr">
                        <a:lnSpc>
                          <a:spcPct val="50000"/>
                        </a:lnSpc>
                      </a:pPr>
                      <a:endParaRPr lang="en-US" sz="2800" b="1" i="0" dirty="0">
                        <a:latin typeface="Times Roman"/>
                        <a:cs typeface="Times Roman"/>
                      </a:endParaRPr>
                    </a:p>
                  </a:txBody>
                  <a:tcPr anchor="ctr"/>
                </a:tc>
                <a:tc>
                  <a:txBody>
                    <a:bodyPr/>
                    <a:lstStyle/>
                    <a:p>
                      <a:pPr algn="ctr">
                        <a:lnSpc>
                          <a:spcPct val="50000"/>
                        </a:lnSpc>
                      </a:pPr>
                      <a:endParaRPr lang="en-US" sz="2800" b="1" i="0" dirty="0">
                        <a:latin typeface="Times Roman"/>
                        <a:cs typeface="Times Roman"/>
                      </a:endParaRPr>
                    </a:p>
                  </a:txBody>
                  <a:tcPr anchor="ctr"/>
                </a:tc>
                <a:tc>
                  <a:txBody>
                    <a:bodyPr/>
                    <a:lstStyle/>
                    <a:p>
                      <a:pPr lvl="0" algn="ctr">
                        <a:lnSpc>
                          <a:spcPct val="50000"/>
                        </a:lnSpc>
                        <a:spcBef>
                          <a:spcPts val="0"/>
                        </a:spcBef>
                        <a:spcAft>
                          <a:spcPts val="0"/>
                        </a:spcAft>
                        <a:buNone/>
                      </a:pPr>
                      <a:endParaRPr lang="en-US" sz="2800" b="0" i="0" u="none" strike="noStrike" noProof="0" dirty="0"/>
                    </a:p>
                    <a:p>
                      <a:pPr lvl="0" algn="ctr">
                        <a:lnSpc>
                          <a:spcPct val="50000"/>
                        </a:lnSpc>
                        <a:buNone/>
                      </a:pPr>
                      <a:r>
                        <a:rPr lang="en-US" sz="2800" b="0" i="0" u="none" strike="noStrike" noProof="0" dirty="0">
                          <a:latin typeface="Zapf Dingbats"/>
                        </a:rPr>
                        <a:t>✔</a:t>
                      </a:r>
                      <a:endParaRPr lang="en-US" sz="2800" b="1" i="0" dirty="0">
                        <a:latin typeface="Times Roman"/>
                        <a:cs typeface="Times Roman"/>
                      </a:endParaRPr>
                    </a:p>
                  </a:txBody>
                  <a:tcPr anchor="ctr"/>
                </a:tc>
                <a:extLst>
                  <a:ext uri="{0D108BD9-81ED-4DB2-BD59-A6C34878D82A}">
                    <a16:rowId xmlns:a16="http://schemas.microsoft.com/office/drawing/2014/main" val="10003"/>
                  </a:ext>
                </a:extLst>
              </a:tr>
              <a:tr h="777354">
                <a:tc>
                  <a:txBody>
                    <a:bodyPr/>
                    <a:lstStyle/>
                    <a:p>
                      <a:pPr marL="0" marR="0" indent="0" algn="l" defTabSz="457200" rtl="0" eaLnBrk="1" fontAlgn="auto" latinLnBrk="0" hangingPunct="1">
                        <a:lnSpc>
                          <a:spcPct val="50000"/>
                        </a:lnSpc>
                        <a:spcBef>
                          <a:spcPts val="0"/>
                        </a:spcBef>
                        <a:spcAft>
                          <a:spcPts val="0"/>
                        </a:spcAft>
                        <a:buClrTx/>
                        <a:buSzTx/>
                        <a:buFontTx/>
                        <a:buNone/>
                        <a:tabLst/>
                        <a:defRPr/>
                      </a:pPr>
                      <a:r>
                        <a:rPr lang="en-US" sz="2800" b="1" i="0" dirty="0">
                          <a:latin typeface="Times Roman"/>
                          <a:cs typeface="Times Roman"/>
                        </a:rPr>
                        <a:t>La </a:t>
                      </a:r>
                      <a:r>
                        <a:rPr lang="en-US" sz="2800" b="1" i="0" dirty="0" err="1">
                          <a:latin typeface="Times Roman"/>
                          <a:cs typeface="Times Roman"/>
                        </a:rPr>
                        <a:t>parroquia</a:t>
                      </a:r>
                      <a:r>
                        <a:rPr lang="en-US" sz="2800" b="1" i="0" dirty="0">
                          <a:latin typeface="Times Roman"/>
                          <a:cs typeface="Times Roman"/>
                        </a:rPr>
                        <a:t> </a:t>
                      </a:r>
                      <a:r>
                        <a:rPr lang="en-US" sz="2800" b="1" i="0" dirty="0" err="1">
                          <a:latin typeface="Times Roman"/>
                          <a:cs typeface="Times Roman"/>
                        </a:rPr>
                        <a:t>está</a:t>
                      </a:r>
                      <a:r>
                        <a:rPr lang="en-US" sz="2800" b="1" i="0" dirty="0">
                          <a:latin typeface="Times Roman"/>
                          <a:cs typeface="Times Roman"/>
                        </a:rPr>
                        <a:t> </a:t>
                      </a:r>
                      <a:r>
                        <a:rPr lang="en-US" sz="2800" b="1" i="0" dirty="0" err="1">
                          <a:latin typeface="Times Roman"/>
                          <a:cs typeface="Times Roman"/>
                        </a:rPr>
                        <a:t>actualmente</a:t>
                      </a:r>
                      <a:r>
                        <a:rPr lang="en-US" sz="2800" b="1" i="0" dirty="0">
                          <a:latin typeface="Times Roman"/>
                          <a:cs typeface="Times Roman"/>
                        </a:rPr>
                        <a:t> </a:t>
                      </a:r>
                      <a:r>
                        <a:rPr lang="en-US" sz="2800" b="1" i="0" dirty="0" err="1">
                          <a:latin typeface="Times Roman"/>
                          <a:cs typeface="Times Roman"/>
                        </a:rPr>
                        <a:t>endeudada</a:t>
                      </a:r>
                      <a:r>
                        <a:rPr lang="en-US" sz="2800" b="1" i="0" dirty="0">
                          <a:latin typeface="Times Roman"/>
                          <a:cs typeface="Times Roman"/>
                        </a:rPr>
                        <a:t>
</a:t>
                      </a:r>
                    </a:p>
                  </a:txBody>
                  <a:tcPr anchor="ctr"/>
                </a:tc>
                <a:tc>
                  <a:txBody>
                    <a:bodyPr/>
                    <a:lstStyle/>
                    <a:p>
                      <a:pPr algn="ctr">
                        <a:lnSpc>
                          <a:spcPct val="50000"/>
                        </a:lnSpc>
                      </a:pPr>
                      <a:endParaRPr lang="en-US" sz="2800" b="1" i="0" dirty="0">
                        <a:latin typeface="Times Roman"/>
                        <a:cs typeface="Times Roman"/>
                      </a:endParaRPr>
                    </a:p>
                  </a:txBody>
                  <a:tcPr anchor="ctr"/>
                </a:tc>
                <a:tc>
                  <a:txBody>
                    <a:bodyPr/>
                    <a:lstStyle/>
                    <a:p>
                      <a:pPr algn="ctr">
                        <a:lnSpc>
                          <a:spcPct val="50000"/>
                        </a:lnSpc>
                      </a:pPr>
                      <a:endParaRPr lang="en-US" sz="2800" b="1" i="0" dirty="0">
                        <a:latin typeface="Times Roman"/>
                        <a:cs typeface="Times Roman"/>
                      </a:endParaRPr>
                    </a:p>
                  </a:txBody>
                  <a:tcPr anchor="ctr"/>
                </a:tc>
                <a:tc>
                  <a:txBody>
                    <a:bodyPr/>
                    <a:lstStyle/>
                    <a:p>
                      <a:pPr lvl="0" algn="ctr">
                        <a:lnSpc>
                          <a:spcPct val="50000"/>
                        </a:lnSpc>
                        <a:spcBef>
                          <a:spcPts val="0"/>
                        </a:spcBef>
                        <a:spcAft>
                          <a:spcPts val="0"/>
                        </a:spcAft>
                        <a:buNone/>
                      </a:pPr>
                      <a:endParaRPr lang="en-US" sz="2800" b="0" i="0" u="none" strike="noStrike" noProof="0" dirty="0"/>
                    </a:p>
                    <a:p>
                      <a:pPr lvl="0" algn="ctr">
                        <a:lnSpc>
                          <a:spcPct val="50000"/>
                        </a:lnSpc>
                        <a:buNone/>
                      </a:pPr>
                      <a:r>
                        <a:rPr lang="en-US" sz="2800" b="0" i="0" u="none" strike="noStrike" noProof="0" dirty="0">
                          <a:latin typeface="Zapf Dingbats"/>
                        </a:rPr>
                        <a:t>✔</a:t>
                      </a:r>
                      <a:endParaRPr lang="en-US" sz="2800" b="1" i="0" dirty="0">
                        <a:latin typeface="Times Roman"/>
                        <a:cs typeface="Times Roman"/>
                      </a:endParaRPr>
                    </a:p>
                  </a:txBody>
                  <a:tcPr anchor="ctr"/>
                </a:tc>
                <a:extLst>
                  <a:ext uri="{0D108BD9-81ED-4DB2-BD59-A6C34878D82A}">
                    <a16:rowId xmlns:a16="http://schemas.microsoft.com/office/drawing/2014/main" val="10004"/>
                  </a:ext>
                </a:extLst>
              </a:tr>
              <a:tr h="777354">
                <a:tc>
                  <a:txBody>
                    <a:bodyPr/>
                    <a:lstStyle/>
                    <a:p>
                      <a:pPr marL="0" marR="0" lvl="0" indent="0" algn="l" rtl="0">
                        <a:lnSpc>
                          <a:spcPct val="50000"/>
                        </a:lnSpc>
                        <a:spcBef>
                          <a:spcPts val="0"/>
                        </a:spcBef>
                        <a:spcAft>
                          <a:spcPts val="0"/>
                        </a:spcAft>
                        <a:buClrTx/>
                        <a:buSzTx/>
                        <a:buFontTx/>
                        <a:buNone/>
                      </a:pPr>
                      <a:r>
                        <a:rPr lang="es-ES" sz="2800" b="1" i="0" dirty="0">
                          <a:latin typeface="Times Roman"/>
                          <a:cs typeface="Times Roman"/>
                        </a:rPr>
                        <a:t>Tipo de Plan de Ahorro:
</a:t>
                      </a:r>
                      <a:endParaRPr lang="en-US" sz="2800" b="1" i="0" dirty="0">
                        <a:latin typeface="Times Roman"/>
                        <a:cs typeface="Times Roman"/>
                      </a:endParaRPr>
                    </a:p>
                  </a:txBody>
                  <a:tcPr anchor="ctr"/>
                </a:tc>
                <a:tc gridSpan="3">
                  <a:txBody>
                    <a:bodyPr/>
                    <a:lstStyle/>
                    <a:p>
                      <a:pPr lvl="0" algn="ctr">
                        <a:lnSpc>
                          <a:spcPct val="50000"/>
                        </a:lnSpc>
                        <a:spcBef>
                          <a:spcPts val="0"/>
                        </a:spcBef>
                        <a:spcAft>
                          <a:spcPts val="0"/>
                        </a:spcAft>
                        <a:buNone/>
                      </a:pPr>
                      <a:endParaRPr lang="en-US" sz="2800" b="0" i="0" u="none" strike="noStrike" noProof="0" dirty="0"/>
                    </a:p>
                    <a:p>
                      <a:pPr marL="0" marR="0" lvl="0" indent="0" algn="ctr" defTabSz="457200" rtl="0" eaLnBrk="1" fontAlgn="auto" latinLnBrk="0" hangingPunct="1">
                        <a:lnSpc>
                          <a:spcPct val="50000"/>
                        </a:lnSpc>
                        <a:spcBef>
                          <a:spcPts val="0"/>
                        </a:spcBef>
                        <a:spcAft>
                          <a:spcPts val="0"/>
                        </a:spcAft>
                        <a:buClrTx/>
                        <a:buSzTx/>
                        <a:buFontTx/>
                        <a:buNone/>
                        <a:tabLst/>
                        <a:defRPr/>
                      </a:pPr>
                      <a:r>
                        <a:rPr lang="en-US" sz="2800" b="1" i="0" dirty="0" err="1">
                          <a:latin typeface="Times Roman"/>
                          <a:cs typeface="Times Roman"/>
                        </a:rPr>
                        <a:t>Fondo</a:t>
                      </a:r>
                      <a:r>
                        <a:rPr lang="en-US" sz="2800" b="1" i="0" dirty="0">
                          <a:latin typeface="Times Roman"/>
                          <a:cs typeface="Times Roman"/>
                        </a:rPr>
                        <a:t> para </a:t>
                      </a:r>
                      <a:r>
                        <a:rPr lang="en-US" sz="2800" b="1" i="0" dirty="0" err="1">
                          <a:latin typeface="Times Roman"/>
                          <a:cs typeface="Times Roman"/>
                        </a:rPr>
                        <a:t>imprevistos</a:t>
                      </a:r>
                      <a:r>
                        <a:rPr lang="en-US" sz="2800" b="1" i="0" dirty="0">
                          <a:latin typeface="Times Roman"/>
                          <a:cs typeface="Times Roman"/>
                        </a:rPr>
                        <a:t>
</a:t>
                      </a:r>
                    </a:p>
                  </a:txBody>
                  <a:tcPr/>
                </a:tc>
                <a:tc hMerge="1">
                  <a:txBody>
                    <a:bodyPr/>
                    <a:lstStyle/>
                    <a:p>
                      <a:pPr algn="ctr">
                        <a:lnSpc>
                          <a:spcPct val="50000"/>
                        </a:lnSpc>
                      </a:pPr>
                      <a:endParaRPr lang="en-US" sz="2800" b="1" i="0" dirty="0">
                        <a:latin typeface="Times Roman"/>
                        <a:cs typeface="Times Roman"/>
                      </a:endParaRPr>
                    </a:p>
                  </a:txBody>
                  <a:tcPr anchor="ctr"/>
                </a:tc>
                <a:tc hMerge="1">
                  <a:txBody>
                    <a:bodyPr/>
                    <a:lstStyle/>
                    <a:p>
                      <a:pPr algn="ctr">
                        <a:lnSpc>
                          <a:spcPct val="50000"/>
                        </a:lnSpc>
                      </a:pPr>
                      <a:endParaRPr lang="en-US" sz="2800" b="1" i="0" dirty="0">
                        <a:latin typeface="Times Roman"/>
                        <a:cs typeface="Times Roman"/>
                      </a:endParaRPr>
                    </a:p>
                  </a:txBody>
                  <a:tcPr anchor="ctr"/>
                </a:tc>
                <a:extLst>
                  <a:ext uri="{0D108BD9-81ED-4DB2-BD59-A6C34878D82A}">
                    <a16:rowId xmlns:a16="http://schemas.microsoft.com/office/drawing/2014/main" val="10005"/>
                  </a:ext>
                </a:extLst>
              </a:tr>
              <a:tr h="777354">
                <a:tc gridSpan="2">
                  <a:txBody>
                    <a:bodyPr/>
                    <a:lstStyle/>
                    <a:p>
                      <a:pPr marL="0" marR="0" lvl="0" indent="0" algn="l" rtl="0">
                        <a:lnSpc>
                          <a:spcPct val="50000"/>
                        </a:lnSpc>
                        <a:spcBef>
                          <a:spcPts val="0"/>
                        </a:spcBef>
                        <a:spcAft>
                          <a:spcPts val="0"/>
                        </a:spcAft>
                        <a:buClrTx/>
                        <a:buSzTx/>
                        <a:buFontTx/>
                        <a:buNone/>
                      </a:pPr>
                      <a:r>
                        <a:rPr lang="es-ES" sz="2800" b="1" i="0" baseline="0" dirty="0">
                          <a:solidFill>
                            <a:srgbClr val="E6C845"/>
                          </a:solidFill>
                          <a:latin typeface="Times Roman"/>
                          <a:cs typeface="Times Roman"/>
                        </a:rPr>
                        <a:t>Hogares que donan $100 o más por año
</a:t>
                      </a:r>
                      <a:endParaRPr lang="en-US" sz="2800" b="1" i="0" dirty="0">
                        <a:solidFill>
                          <a:srgbClr val="E6C845"/>
                        </a:solidFill>
                        <a:latin typeface="Times Roman"/>
                        <a:cs typeface="Times Roman"/>
                      </a:endParaRPr>
                    </a:p>
                  </a:txBody>
                  <a:tcPr anchor="ctr">
                    <a:solidFill>
                      <a:srgbClr val="071638"/>
                    </a:solidFill>
                  </a:tcPr>
                </a:tc>
                <a:tc hMerge="1">
                  <a:txBody>
                    <a:bodyPr/>
                    <a:lstStyle/>
                    <a:p>
                      <a:pPr lvl="0" algn="l">
                        <a:lnSpc>
                          <a:spcPct val="50000"/>
                        </a:lnSpc>
                        <a:buNone/>
                      </a:pPr>
                      <a:endParaRPr lang="en-US" sz="2800" b="1" i="0" dirty="0">
                        <a:latin typeface="Times Roman"/>
                      </a:endParaRPr>
                    </a:p>
                  </a:txBody>
                  <a:tcPr anchor="ctr"/>
                </a:tc>
                <a:tc gridSpan="2">
                  <a:txBody>
                    <a:bodyPr/>
                    <a:lstStyle/>
                    <a:p>
                      <a:pPr algn="ctr">
                        <a:lnSpc>
                          <a:spcPct val="50000"/>
                        </a:lnSpc>
                      </a:pPr>
                      <a:r>
                        <a:rPr lang="en-US" sz="2800" b="1" i="0" dirty="0">
                          <a:solidFill>
                            <a:srgbClr val="E6C845"/>
                          </a:solidFill>
                          <a:latin typeface="Times Roman"/>
                          <a:cs typeface="Times Roman"/>
                        </a:rPr>
                        <a:t>49 (49%)</a:t>
                      </a:r>
                    </a:p>
                  </a:txBody>
                  <a:tcPr anchor="ctr">
                    <a:solidFill>
                      <a:srgbClr val="071638"/>
                    </a:solidFill>
                  </a:tcPr>
                </a:tc>
                <a:tc hMerge="1">
                  <a:txBody>
                    <a:bodyPr/>
                    <a:lstStyle/>
                    <a:p>
                      <a:pPr algn="l">
                        <a:lnSpc>
                          <a:spcPct val="50000"/>
                        </a:lnSpc>
                      </a:pPr>
                      <a:endParaRPr lang="en-US" sz="2800" b="1" i="0" dirty="0">
                        <a:latin typeface="Times Roman"/>
                        <a:cs typeface="Times Roman"/>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6659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820" y="0"/>
            <a:ext cx="7840181" cy="888976"/>
          </a:xfrm>
        </p:spPr>
        <p:txBody>
          <a:bodyPr>
            <a:normAutofit fontScale="90000"/>
          </a:bodyPr>
          <a:lstStyle/>
          <a:p>
            <a:r>
              <a:rPr lang="en-US" dirty="0">
                <a:solidFill>
                  <a:schemeClr val="tx1"/>
                </a:solidFill>
                <a:latin typeface="Gotham Medium" pitchFamily="2" charset="0"/>
                <a:cs typeface="Gotham Medium" pitchFamily="2" charset="0"/>
              </a:rPr>
              <a:t>ESTADO DE LA INSTALACIÓN
</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5563216"/>
              </p:ext>
            </p:extLst>
          </p:nvPr>
        </p:nvGraphicFramePr>
        <p:xfrm>
          <a:off x="579015" y="783070"/>
          <a:ext cx="11374842" cy="4206240"/>
        </p:xfrm>
        <a:graphic>
          <a:graphicData uri="http://schemas.openxmlformats.org/drawingml/2006/table">
            <a:tbl>
              <a:tblPr firstRow="1" bandRow="1">
                <a:tableStyleId>{5C22544A-7EE6-4342-B048-85BDC9FD1C3A}</a:tableStyleId>
              </a:tblPr>
              <a:tblGrid>
                <a:gridCol w="2404976">
                  <a:extLst>
                    <a:ext uri="{9D8B030D-6E8A-4147-A177-3AD203B41FA5}">
                      <a16:colId xmlns:a16="http://schemas.microsoft.com/office/drawing/2014/main" val="20000"/>
                    </a:ext>
                  </a:extLst>
                </a:gridCol>
                <a:gridCol w="1671697">
                  <a:extLst>
                    <a:ext uri="{9D8B030D-6E8A-4147-A177-3AD203B41FA5}">
                      <a16:colId xmlns:a16="http://schemas.microsoft.com/office/drawing/2014/main" val="20001"/>
                    </a:ext>
                  </a:extLst>
                </a:gridCol>
                <a:gridCol w="2591127">
                  <a:extLst>
                    <a:ext uri="{9D8B030D-6E8A-4147-A177-3AD203B41FA5}">
                      <a16:colId xmlns:a16="http://schemas.microsoft.com/office/drawing/2014/main" val="20002"/>
                    </a:ext>
                  </a:extLst>
                </a:gridCol>
                <a:gridCol w="2061758">
                  <a:extLst>
                    <a:ext uri="{9D8B030D-6E8A-4147-A177-3AD203B41FA5}">
                      <a16:colId xmlns:a16="http://schemas.microsoft.com/office/drawing/2014/main" val="20003"/>
                    </a:ext>
                  </a:extLst>
                </a:gridCol>
                <a:gridCol w="2645284">
                  <a:extLst>
                    <a:ext uri="{9D8B030D-6E8A-4147-A177-3AD203B41FA5}">
                      <a16:colId xmlns:a16="http://schemas.microsoft.com/office/drawing/2014/main" val="20004"/>
                    </a:ext>
                  </a:extLst>
                </a:gridCol>
              </a:tblGrid>
              <a:tr h="370840">
                <a:tc>
                  <a:txBody>
                    <a:bodyPr/>
                    <a:lstStyle/>
                    <a:p>
                      <a:endParaRPr lang="en-US" sz="2400" b="0" i="1" dirty="0">
                        <a:solidFill>
                          <a:srgbClr val="E6C845"/>
                        </a:solidFill>
                        <a:latin typeface="Times Roman"/>
                        <a:cs typeface="Times Roman"/>
                      </a:endParaRPr>
                    </a:p>
                  </a:txBody>
                  <a:tcPr>
                    <a:solidFill>
                      <a:srgbClr val="071638"/>
                    </a:solidFill>
                  </a:tcPr>
                </a:tc>
                <a:tc>
                  <a:txBody>
                    <a:bodyPr/>
                    <a:lstStyle/>
                    <a:p>
                      <a:pPr algn="ctr"/>
                      <a:r>
                        <a:rPr lang="en-US" sz="2800" b="1" i="0" dirty="0">
                          <a:solidFill>
                            <a:srgbClr val="E6C845"/>
                          </a:solidFill>
                          <a:latin typeface="Times Roman"/>
                          <a:cs typeface="Times Roman"/>
                        </a:rPr>
                        <a:t>Bien</a:t>
                      </a:r>
                    </a:p>
                  </a:txBody>
                  <a:tcPr anchor="ctr">
                    <a:solidFill>
                      <a:srgbClr val="071638"/>
                    </a:solidFill>
                  </a:tcPr>
                </a:tc>
                <a:tc>
                  <a:txBody>
                    <a:bodyPr/>
                    <a:lstStyle/>
                    <a:p>
                      <a:pPr algn="ctr"/>
                      <a:r>
                        <a:rPr lang="en-US" sz="2800" b="1" i="0" dirty="0" err="1">
                          <a:solidFill>
                            <a:srgbClr val="E6C845"/>
                          </a:solidFill>
                          <a:latin typeface="Times Roman"/>
                          <a:cs typeface="Times Roman"/>
                        </a:rPr>
                        <a:t>Necesita</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alguna</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reparación</a:t>
                      </a:r>
                      <a:r>
                        <a:rPr lang="en-US" sz="2800" b="1" i="0" dirty="0">
                          <a:solidFill>
                            <a:srgbClr val="E6C845"/>
                          </a:solidFill>
                          <a:latin typeface="Times Roman"/>
                          <a:cs typeface="Times Roman"/>
                        </a:rPr>
                        <a:t>
</a:t>
                      </a:r>
                    </a:p>
                  </a:txBody>
                  <a:tcPr anchor="ctr">
                    <a:solidFill>
                      <a:srgbClr val="071638"/>
                    </a:solidFill>
                  </a:tcPr>
                </a:tc>
                <a:tc>
                  <a:txBody>
                    <a:bodyPr/>
                    <a:lstStyle/>
                    <a:p>
                      <a:pPr algn="ctr"/>
                      <a:r>
                        <a:rPr lang="en-US" sz="2800" b="1" i="0" dirty="0" err="1">
                          <a:solidFill>
                            <a:srgbClr val="E6C845"/>
                          </a:solidFill>
                          <a:latin typeface="Times Roman"/>
                          <a:cs typeface="Times Roman"/>
                        </a:rPr>
                        <a:t>Necesita</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una</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reparación</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seria</a:t>
                      </a:r>
                      <a:r>
                        <a:rPr lang="en-US" sz="2800" b="1" i="0" dirty="0">
                          <a:solidFill>
                            <a:srgbClr val="E6C845"/>
                          </a:solidFill>
                          <a:latin typeface="Times Roman"/>
                          <a:cs typeface="Times Roman"/>
                        </a:rPr>
                        <a:t>
</a:t>
                      </a:r>
                    </a:p>
                  </a:txBody>
                  <a:tcPr anchor="ctr">
                    <a:solidFill>
                      <a:srgbClr val="071638"/>
                    </a:solidFill>
                  </a:tcPr>
                </a:tc>
                <a:tc>
                  <a:txBody>
                    <a:bodyPr/>
                    <a:lstStyle/>
                    <a:p>
                      <a:pPr algn="ctr"/>
                      <a:r>
                        <a:rPr lang="en-US" sz="2800" b="1" i="0" dirty="0" err="1">
                          <a:solidFill>
                            <a:srgbClr val="E6C845"/>
                          </a:solidFill>
                          <a:latin typeface="Times Roman"/>
                          <a:cs typeface="Times Roman"/>
                        </a:rPr>
                        <a:t>Necesita</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reparación</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inmediata</a:t>
                      </a:r>
                      <a:r>
                        <a:rPr lang="en-US" sz="2800" b="1" i="0" dirty="0">
                          <a:solidFill>
                            <a:srgbClr val="E6C845"/>
                          </a:solidFill>
                          <a:latin typeface="Times Roman"/>
                          <a:cs typeface="Times Roman"/>
                        </a:rPr>
                        <a:t>
</a:t>
                      </a:r>
                    </a:p>
                  </a:txBody>
                  <a:tcPr anchor="ctr">
                    <a:solidFill>
                      <a:srgbClr val="071638"/>
                    </a:solidFill>
                  </a:tcPr>
                </a:tc>
                <a:extLst>
                  <a:ext uri="{0D108BD9-81ED-4DB2-BD59-A6C34878D82A}">
                    <a16:rowId xmlns:a16="http://schemas.microsoft.com/office/drawing/2014/main" val="10000"/>
                  </a:ext>
                </a:extLst>
              </a:tr>
              <a:tr h="370840">
                <a:tc>
                  <a:txBody>
                    <a:bodyPr/>
                    <a:lstStyle/>
                    <a:p>
                      <a:r>
                        <a:rPr lang="en-US" sz="2800" b="1" i="0" dirty="0" err="1">
                          <a:latin typeface="Times Roman"/>
                          <a:cs typeface="Times Roman"/>
                        </a:rPr>
                        <a:t>Iglesia</a:t>
                      </a:r>
                      <a:endParaRPr lang="en-US" sz="2800" b="1" i="0" dirty="0">
                        <a:latin typeface="Times Roman"/>
                        <a:cs typeface="Times Roman"/>
                      </a:endParaRPr>
                    </a:p>
                  </a:txBody>
                  <a:tcPr/>
                </a:tc>
                <a:tc>
                  <a:txBody>
                    <a:bodyPr/>
                    <a:lstStyle/>
                    <a:p>
                      <a:pPr lvl="0" algn="ctr">
                        <a:lnSpc>
                          <a:spcPct val="100000"/>
                        </a:lnSpc>
                        <a:spcBef>
                          <a:spcPts val="0"/>
                        </a:spcBef>
                        <a:spcAft>
                          <a:spcPts val="0"/>
                        </a:spcAft>
                        <a:buNone/>
                      </a:pPr>
                      <a:r>
                        <a:rPr lang="en-US" sz="2400" b="0" i="1" u="none" strike="noStrike" noProof="0" dirty="0">
                          <a:latin typeface="Zapf Dingbats"/>
                        </a:rPr>
                        <a:t>✔</a:t>
                      </a:r>
                      <a:endParaRPr lang="en-US" sz="2400" b="0" i="0" u="none" strike="noStrike" noProof="0" dirty="0"/>
                    </a:p>
                  </a:txBody>
                  <a:tcPr/>
                </a:tc>
                <a:tc>
                  <a:txBody>
                    <a:bodyPr/>
                    <a:lstStyle/>
                    <a:p>
                      <a:pPr algn="ctr"/>
                      <a:endParaRPr lang="en-US" sz="2400" b="0" i="1">
                        <a:latin typeface="Times Roman"/>
                        <a:cs typeface="Times Roman"/>
                      </a:endParaRPr>
                    </a:p>
                  </a:txBody>
                  <a:tcPr/>
                </a:tc>
                <a:tc>
                  <a:txBody>
                    <a:bodyPr/>
                    <a:lstStyle/>
                    <a:p>
                      <a:pPr algn="ctr"/>
                      <a:endParaRPr lang="en-US" sz="2400" b="0" i="1">
                        <a:latin typeface="Times Roman"/>
                        <a:cs typeface="Times Roman"/>
                      </a:endParaRPr>
                    </a:p>
                  </a:txBody>
                  <a:tcPr/>
                </a:tc>
                <a:tc>
                  <a:txBody>
                    <a:bodyPr/>
                    <a:lstStyle/>
                    <a:p>
                      <a:pPr algn="ctr"/>
                      <a:endParaRPr lang="en-US" sz="2400" b="0" i="1">
                        <a:latin typeface="Times Roman"/>
                        <a:cs typeface="Times Roman"/>
                      </a:endParaRPr>
                    </a:p>
                  </a:txBody>
                  <a:tcPr/>
                </a:tc>
                <a:extLst>
                  <a:ext uri="{0D108BD9-81ED-4DB2-BD59-A6C34878D82A}">
                    <a16:rowId xmlns:a16="http://schemas.microsoft.com/office/drawing/2014/main" val="10001"/>
                  </a:ext>
                </a:extLst>
              </a:tr>
              <a:tr h="432644">
                <a:tc>
                  <a:txBody>
                    <a:bodyPr/>
                    <a:lstStyle/>
                    <a:p>
                      <a:r>
                        <a:rPr lang="en-US" sz="2800" b="1" i="0" dirty="0" err="1">
                          <a:latin typeface="Times Roman"/>
                          <a:cs typeface="Times Roman"/>
                        </a:rPr>
                        <a:t>Rectoría</a:t>
                      </a:r>
                      <a:r>
                        <a:rPr lang="en-US" sz="2800" b="1" i="0" dirty="0">
                          <a:latin typeface="Times Roman"/>
                          <a:cs typeface="Times Roman"/>
                        </a:rPr>
                        <a:t>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i="1" u="none" strike="noStrike" noProof="0" dirty="0">
                          <a:latin typeface="Zapf Dingbats"/>
                        </a:rPr>
                        <a:t>✔</a:t>
                      </a:r>
                      <a:endParaRPr lang="en-US" sz="2400" b="0" i="0" u="none" strike="noStrike" noProof="0" dirty="0"/>
                    </a:p>
                  </a:txBody>
                  <a:tcPr/>
                </a:tc>
                <a:tc>
                  <a:txBody>
                    <a:bodyPr/>
                    <a:lstStyle/>
                    <a:p>
                      <a:pPr algn="ctr"/>
                      <a:endParaRPr lang="en-US" sz="2400" b="0" i="1">
                        <a:latin typeface="Times Roman"/>
                        <a:cs typeface="Times Roman"/>
                      </a:endParaRPr>
                    </a:p>
                  </a:txBody>
                  <a:tcPr/>
                </a:tc>
                <a:tc>
                  <a:txBody>
                    <a:bodyPr/>
                    <a:lstStyle/>
                    <a:p>
                      <a:pPr algn="ctr"/>
                      <a:endParaRPr lang="en-US" sz="2400" b="0" i="1">
                        <a:latin typeface="Times Roman"/>
                        <a:cs typeface="Times Roman"/>
                      </a:endParaRPr>
                    </a:p>
                  </a:txBody>
                  <a:tcPr/>
                </a:tc>
                <a:tc>
                  <a:txBody>
                    <a:bodyPr/>
                    <a:lstStyle/>
                    <a:p>
                      <a:pPr algn="ctr"/>
                      <a:endParaRPr lang="en-US" sz="2400" b="0" i="1">
                        <a:latin typeface="Times Roman"/>
                        <a:cs typeface="Times Roman"/>
                      </a:endParaRPr>
                    </a:p>
                  </a:txBody>
                  <a:tcPr/>
                </a:tc>
                <a:extLst>
                  <a:ext uri="{0D108BD9-81ED-4DB2-BD59-A6C34878D82A}">
                    <a16:rowId xmlns:a16="http://schemas.microsoft.com/office/drawing/2014/main" val="10002"/>
                  </a:ext>
                </a:extLst>
              </a:tr>
              <a:tr h="370840">
                <a:tc>
                  <a:txBody>
                    <a:bodyPr/>
                    <a:lstStyle/>
                    <a:p>
                      <a:r>
                        <a:rPr lang="en-US" sz="2800" b="1" i="0" dirty="0">
                          <a:latin typeface="Times Roman"/>
                          <a:cs typeface="Times Roman"/>
                        </a:rPr>
                        <a:t>Salon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i="1" u="none" strike="noStrike" noProof="0" dirty="0">
                          <a:latin typeface="Zapf Dingbats"/>
                        </a:rPr>
                        <a:t>✔</a:t>
                      </a:r>
                      <a:endParaRPr lang="en-US" sz="2400" b="0" i="0" u="none" strike="noStrike" noProof="0" dirty="0"/>
                    </a:p>
                  </a:txBody>
                  <a:tcPr/>
                </a:tc>
                <a:tc>
                  <a:txBody>
                    <a:bodyPr/>
                    <a:lstStyle/>
                    <a:p>
                      <a:pPr algn="ctr"/>
                      <a:endParaRPr lang="en-US" sz="2400" b="0" i="1">
                        <a:latin typeface="Times Roman"/>
                        <a:cs typeface="Times Roman"/>
                      </a:endParaRPr>
                    </a:p>
                  </a:txBody>
                  <a:tcPr/>
                </a:tc>
                <a:tc>
                  <a:txBody>
                    <a:bodyPr/>
                    <a:lstStyle/>
                    <a:p>
                      <a:pPr algn="ctr"/>
                      <a:endParaRPr lang="en-US" sz="2400" b="0" i="1">
                        <a:latin typeface="Times Roman"/>
                        <a:cs typeface="Times Roman"/>
                      </a:endParaRPr>
                    </a:p>
                  </a:txBody>
                  <a:tcPr/>
                </a:tc>
                <a:tc>
                  <a:txBody>
                    <a:bodyPr/>
                    <a:lstStyle/>
                    <a:p>
                      <a:pPr algn="ctr"/>
                      <a:endParaRPr lang="en-US" sz="2400" b="0" i="1" dirty="0">
                        <a:latin typeface="Times Roman"/>
                        <a:cs typeface="Times Roman"/>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184518" y="5110660"/>
            <a:ext cx="8163836" cy="1569660"/>
          </a:xfrm>
          <a:prstGeom prst="rect">
            <a:avLst/>
          </a:prstGeom>
          <a:noFill/>
        </p:spPr>
        <p:txBody>
          <a:bodyPr wrap="square" lIns="91440" tIns="45720" rIns="91440" bIns="45720" rtlCol="0" anchor="t">
            <a:spAutoFit/>
          </a:bodyPr>
          <a:lstStyle/>
          <a:p>
            <a:r>
              <a:rPr lang="es-ES" sz="2400" b="1" dirty="0">
                <a:latin typeface="Times Bold"/>
                <a:cs typeface="Times Bold"/>
              </a:rPr>
              <a:t>Todas las instalaciones cumplen con la ADA y son accesibles para discapacitados
Renovaciones recientes: Iglesia, Rectoría, Salón Parroquiano, Tierra</a:t>
            </a:r>
            <a:r>
              <a:rPr lang="en-US" sz="2400" b="1" dirty="0">
                <a:latin typeface="Times Bold"/>
                <a:cs typeface="Times Bold"/>
              </a:rPr>
              <a:t>	</a:t>
            </a:r>
          </a:p>
        </p:txBody>
      </p:sp>
    </p:spTree>
    <p:extLst>
      <p:ext uri="{BB962C8B-B14F-4D97-AF65-F5344CB8AC3E}">
        <p14:creationId xmlns:p14="http://schemas.microsoft.com/office/powerpoint/2010/main" val="249839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36" y="0"/>
            <a:ext cx="8890000" cy="1143000"/>
          </a:xfrm>
        </p:spPr>
        <p:txBody>
          <a:bodyPr>
            <a:noAutofit/>
          </a:bodyPr>
          <a:lstStyle/>
          <a:p>
            <a:r>
              <a:rPr lang="en-US">
                <a:solidFill>
                  <a:schemeClr val="tx1"/>
                </a:solidFill>
                <a:latin typeface="Gotham Medium" pitchFamily="2" charset="0"/>
                <a:cs typeface="Gotham Medium" pitchFamily="2" charset="0"/>
              </a:rPr>
              <a:t>TASACIÓN DE PROPIEDADES PARROQUIALES
</a:t>
            </a:r>
            <a:endParaRPr lang="en-US" dirty="0">
              <a:solidFill>
                <a:schemeClr val="tx1"/>
              </a:solidFill>
            </a:endParaRPr>
          </a:p>
        </p:txBody>
      </p:sp>
      <p:pic>
        <p:nvPicPr>
          <p:cNvPr id="5" name="Content Placeholder 4">
            <a:extLst>
              <a:ext uri="{FF2B5EF4-FFF2-40B4-BE49-F238E27FC236}">
                <a16:creationId xmlns:a16="http://schemas.microsoft.com/office/drawing/2014/main" id="{0CCEEF7F-B329-5800-0FDF-950770884BEF}"/>
              </a:ext>
            </a:extLst>
          </p:cNvPr>
          <p:cNvPicPr>
            <a:picLocks noGrp="1" noChangeAspect="1"/>
          </p:cNvPicPr>
          <p:nvPr>
            <p:ph idx="1"/>
          </p:nvPr>
        </p:nvPicPr>
        <p:blipFill>
          <a:blip r:embed="rId3"/>
          <a:stretch>
            <a:fillRect/>
          </a:stretch>
        </p:blipFill>
        <p:spPr>
          <a:xfrm>
            <a:off x="677863" y="3279292"/>
            <a:ext cx="8596312" cy="1644029"/>
          </a:xfrm>
        </p:spPr>
      </p:pic>
    </p:spTree>
    <p:extLst>
      <p:ext uri="{BB962C8B-B14F-4D97-AF65-F5344CB8AC3E}">
        <p14:creationId xmlns:p14="http://schemas.microsoft.com/office/powerpoint/2010/main" val="1549034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9869"/>
            <a:ext cx="8233763" cy="818214"/>
          </a:xfrm>
        </p:spPr>
        <p:txBody>
          <a:bodyPr/>
          <a:lstStyle/>
          <a:p>
            <a:r>
              <a:rPr lang="en-US" dirty="0">
                <a:solidFill>
                  <a:schemeClr val="tx1"/>
                </a:solidFill>
                <a:latin typeface="Gotham Medium" pitchFamily="2" charset="0"/>
                <a:cs typeface="Gotham Medium" pitchFamily="2" charset="0"/>
              </a:rPr>
              <a:t>AGENDA</a:t>
            </a:r>
            <a:endParaRPr lang="en-US" dirty="0">
              <a:solidFill>
                <a:schemeClr val="tx1"/>
              </a:solidFill>
            </a:endParaRPr>
          </a:p>
        </p:txBody>
      </p:sp>
      <p:sp>
        <p:nvSpPr>
          <p:cNvPr id="3" name="Content Placeholder 2"/>
          <p:cNvSpPr>
            <a:spLocks noGrp="1"/>
          </p:cNvSpPr>
          <p:nvPr>
            <p:ph idx="1"/>
          </p:nvPr>
        </p:nvSpPr>
        <p:spPr>
          <a:xfrm>
            <a:off x="2820363" y="1307175"/>
            <a:ext cx="7399443" cy="5343039"/>
          </a:xfrm>
        </p:spPr>
        <p:txBody>
          <a:bodyPr vert="horz" lIns="91440" tIns="45720" rIns="91440" bIns="45720" rtlCol="0" anchor="t">
            <a:normAutofit/>
          </a:bodyPr>
          <a:lstStyle/>
          <a:p>
            <a:pPr marL="0" indent="0">
              <a:buNone/>
            </a:pPr>
            <a:r>
              <a:rPr lang="en-US" dirty="0" err="1">
                <a:latin typeface="Wingdings 2"/>
                <a:cs typeface="+mn-lt"/>
                <a:sym typeface="Wingdings 2"/>
              </a:rPr>
              <a:t>u</a:t>
            </a:r>
            <a:r>
              <a:rPr lang="en-US" dirty="0" err="1">
                <a:latin typeface="Gotham Medium"/>
                <a:cs typeface="+mn-lt"/>
              </a:rPr>
              <a:t>Fondo</a:t>
            </a:r>
            <a:endParaRPr lang="en-US" dirty="0">
              <a:latin typeface="Gotham Medium"/>
              <a:ea typeface="+mn-lt"/>
              <a:cs typeface="+mn-lt"/>
            </a:endParaRPr>
          </a:p>
          <a:p>
            <a:pPr marL="400050" lvl="2" indent="0">
              <a:buNone/>
            </a:pPr>
            <a:r>
              <a:rPr lang="en-US" sz="2800" dirty="0">
                <a:latin typeface="Times"/>
                <a:ea typeface="+mn-lt"/>
                <a:cs typeface="+mn-lt"/>
              </a:rPr>
              <a:t>~ </a:t>
            </a:r>
            <a:r>
              <a:rPr lang="en-US" sz="2800" dirty="0" err="1">
                <a:latin typeface="Times"/>
                <a:ea typeface="+mn-lt"/>
                <a:cs typeface="+mn-lt"/>
              </a:rPr>
              <a:t>Perspectiva</a:t>
            </a:r>
            <a:r>
              <a:rPr lang="en-US" sz="2800" dirty="0">
                <a:latin typeface="Times"/>
                <a:ea typeface="+mn-lt"/>
                <a:cs typeface="+mn-lt"/>
              </a:rPr>
              <a:t> </a:t>
            </a:r>
            <a:r>
              <a:rPr lang="en-US" sz="2800" dirty="0" err="1">
                <a:latin typeface="Times"/>
                <a:ea typeface="+mn-lt"/>
                <a:cs typeface="+mn-lt"/>
              </a:rPr>
              <a:t>histórica</a:t>
            </a:r>
            <a:endParaRPr lang="en-US" sz="2800" dirty="0">
              <a:latin typeface="Times"/>
              <a:ea typeface="+mn-lt"/>
              <a:cs typeface="+mn-lt"/>
            </a:endParaRPr>
          </a:p>
          <a:p>
            <a:pPr marL="400050" lvl="2" indent="0">
              <a:buNone/>
            </a:pPr>
            <a:r>
              <a:rPr lang="en-US" sz="2800" dirty="0">
                <a:latin typeface="Times"/>
                <a:ea typeface="+mn-lt"/>
                <a:cs typeface="+mn-lt"/>
              </a:rPr>
              <a:t>~ </a:t>
            </a:r>
            <a:r>
              <a:rPr lang="en-US" sz="2800" dirty="0" err="1">
                <a:latin typeface="Times"/>
                <a:ea typeface="+mn-lt"/>
                <a:cs typeface="+mn-lt"/>
              </a:rPr>
              <a:t>Tendencias</a:t>
            </a:r>
            <a:r>
              <a:rPr lang="en-US" sz="2800" dirty="0">
                <a:latin typeface="Times"/>
                <a:ea typeface="+mn-lt"/>
                <a:cs typeface="+mn-lt"/>
              </a:rPr>
              <a:t> de la población</a:t>
            </a:r>
            <a:endParaRPr lang="en-US" dirty="0">
              <a:latin typeface="Times"/>
              <a:cs typeface="Times"/>
            </a:endParaRPr>
          </a:p>
          <a:p>
            <a:pPr marL="0" indent="0">
              <a:buNone/>
            </a:pPr>
            <a:r>
              <a:rPr lang="en-US" dirty="0" err="1">
                <a:latin typeface="Wingdings 2"/>
                <a:ea typeface="+mn-lt"/>
                <a:cs typeface="+mn-lt"/>
                <a:sym typeface="Wingdings 2"/>
              </a:rPr>
              <a:t>v</a:t>
            </a:r>
            <a:r>
              <a:rPr lang="en-US" dirty="0" err="1">
                <a:latin typeface="Gotham Medium"/>
                <a:ea typeface="+mn-lt"/>
                <a:cs typeface="+mn-lt"/>
              </a:rPr>
              <a:t>Estado</a:t>
            </a:r>
            <a:r>
              <a:rPr lang="en-US" dirty="0">
                <a:latin typeface="Gotham Medium"/>
                <a:ea typeface="+mn-lt"/>
                <a:cs typeface="+mn-lt"/>
              </a:rPr>
              <a:t> de la </a:t>
            </a:r>
            <a:r>
              <a:rPr lang="en-US" dirty="0" err="1">
                <a:latin typeface="Gotham Medium"/>
                <a:ea typeface="+mn-lt"/>
                <a:cs typeface="+mn-lt"/>
              </a:rPr>
              <a:t>parroquia</a:t>
            </a:r>
            <a:endParaRPr lang="en-US" dirty="0">
              <a:latin typeface="Gotham Medium"/>
            </a:endParaRPr>
          </a:p>
          <a:p>
            <a:pPr marL="400050" lvl="2" indent="0">
              <a:buNone/>
            </a:pPr>
            <a:r>
              <a:rPr lang="en-US" sz="2800" dirty="0">
                <a:latin typeface="Times"/>
                <a:ea typeface="+mn-lt"/>
                <a:cs typeface="+mn-lt"/>
              </a:rPr>
              <a:t>~ </a:t>
            </a:r>
            <a:r>
              <a:rPr lang="en-US" sz="2800" dirty="0" err="1">
                <a:latin typeface="Times"/>
                <a:ea typeface="+mn-lt"/>
                <a:cs typeface="+mn-lt"/>
              </a:rPr>
              <a:t>Tendencias</a:t>
            </a:r>
            <a:r>
              <a:rPr lang="en-US" sz="2800" dirty="0">
                <a:latin typeface="Times"/>
                <a:ea typeface="+mn-lt"/>
                <a:cs typeface="+mn-lt"/>
              </a:rPr>
              <a:t> de la población</a:t>
            </a:r>
            <a:endParaRPr lang="en-US" dirty="0">
              <a:latin typeface="Times"/>
              <a:cs typeface="Times"/>
            </a:endParaRPr>
          </a:p>
          <a:p>
            <a:pPr marL="400050" lvl="2" indent="0">
              <a:buNone/>
            </a:pPr>
            <a:r>
              <a:rPr lang="en-US" sz="2800" dirty="0">
                <a:latin typeface="Times"/>
                <a:ea typeface="+mn-lt"/>
                <a:cs typeface="+mn-lt"/>
              </a:rPr>
              <a:t>~ </a:t>
            </a:r>
            <a:r>
              <a:rPr lang="en-US" sz="2800" dirty="0" err="1">
                <a:latin typeface="Times"/>
                <a:ea typeface="+mn-lt"/>
                <a:cs typeface="+mn-lt"/>
              </a:rPr>
              <a:t>Asistencia</a:t>
            </a:r>
            <a:r>
              <a:rPr lang="en-US" sz="2800" dirty="0">
                <a:latin typeface="Times"/>
                <a:ea typeface="+mn-lt"/>
                <a:cs typeface="+mn-lt"/>
              </a:rPr>
              <a:t> a la Misa</a:t>
            </a:r>
            <a:endParaRPr lang="en-US" dirty="0">
              <a:latin typeface="Times"/>
              <a:cs typeface="Times"/>
            </a:endParaRPr>
          </a:p>
          <a:p>
            <a:pPr marL="400050" lvl="2" indent="0">
              <a:buNone/>
            </a:pPr>
            <a:r>
              <a:rPr lang="en-US" sz="2800" dirty="0">
                <a:latin typeface="Times"/>
                <a:ea typeface="+mn-lt"/>
                <a:cs typeface="+mn-lt"/>
              </a:rPr>
              <a:t>~ </a:t>
            </a:r>
            <a:r>
              <a:rPr lang="es-ES" sz="2800" dirty="0">
                <a:latin typeface="Times"/>
                <a:ea typeface="+mn-lt"/>
                <a:cs typeface="+mn-lt"/>
              </a:rPr>
              <a:t>Vitalidad, participación y salud financiera</a:t>
            </a:r>
            <a:endParaRPr lang="en-US" dirty="0">
              <a:latin typeface="Times"/>
              <a:cs typeface="Times"/>
            </a:endParaRPr>
          </a:p>
          <a:p>
            <a:pPr marL="0" indent="0">
              <a:buNone/>
            </a:pPr>
            <a:r>
              <a:rPr lang="en-US" dirty="0">
                <a:solidFill>
                  <a:srgbClr val="FF0000"/>
                </a:solidFill>
                <a:latin typeface="Wingdings 2"/>
                <a:ea typeface="+mn-lt"/>
                <a:cs typeface="+mn-lt"/>
                <a:sym typeface="Wingdings 2"/>
              </a:rPr>
              <a:t>w</a:t>
            </a:r>
            <a:r>
              <a:rPr lang="es-ES" dirty="0">
                <a:solidFill>
                  <a:srgbClr val="FF0000"/>
                </a:solidFill>
                <a:latin typeface="Gotham Medium"/>
                <a:ea typeface="+mn-lt"/>
                <a:cs typeface="+mn-lt"/>
              </a:rPr>
              <a:t>Carga de trabajo y vocaciones</a:t>
            </a:r>
            <a:endParaRPr lang="en-US" dirty="0">
              <a:solidFill>
                <a:srgbClr val="FF0000"/>
              </a:solidFill>
              <a:latin typeface="Gotham Medium"/>
            </a:endParaRPr>
          </a:p>
          <a:p>
            <a:pPr marL="0" indent="0">
              <a:buNone/>
            </a:pPr>
            <a:r>
              <a:rPr lang="en-US" dirty="0" err="1">
                <a:solidFill>
                  <a:srgbClr val="000000"/>
                </a:solidFill>
                <a:latin typeface="Wingdings 2"/>
                <a:ea typeface="+mn-lt"/>
                <a:cs typeface="+mn-lt"/>
                <a:sym typeface="Wingdings 2"/>
              </a:rPr>
              <a:t>x</a:t>
            </a:r>
            <a:r>
              <a:rPr lang="en-US" dirty="0" err="1">
                <a:solidFill>
                  <a:srgbClr val="000000"/>
                </a:solidFill>
                <a:latin typeface="Gotham Medium"/>
                <a:ea typeface="+mn-lt"/>
                <a:cs typeface="+mn-lt"/>
              </a:rPr>
              <a:t>Discusión</a:t>
            </a:r>
            <a:endParaRPr lang="en-US" dirty="0">
              <a:latin typeface="Gotham Medium"/>
            </a:endParaRPr>
          </a:p>
          <a:p>
            <a:pPr marL="0" indent="0">
              <a:buNone/>
            </a:pPr>
            <a:endParaRPr lang="en-US" i="1" dirty="0">
              <a:solidFill>
                <a:srgbClr val="FF0000"/>
              </a:solidFill>
              <a:latin typeface="Times Roman"/>
              <a:cs typeface="Times Roman"/>
            </a:endParaRPr>
          </a:p>
        </p:txBody>
      </p:sp>
    </p:spTree>
    <p:extLst>
      <p:ext uri="{BB962C8B-B14F-4D97-AF65-F5344CB8AC3E}">
        <p14:creationId xmlns:p14="http://schemas.microsoft.com/office/powerpoint/2010/main" val="108243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934" y="0"/>
            <a:ext cx="8229600" cy="1209453"/>
          </a:xfrm>
        </p:spPr>
        <p:txBody>
          <a:bodyPr>
            <a:normAutofit/>
          </a:bodyPr>
          <a:lstStyle/>
          <a:p>
            <a:r>
              <a:rPr lang="en-US" dirty="0">
                <a:solidFill>
                  <a:schemeClr val="bg1"/>
                </a:solidFill>
                <a:latin typeface="Gotham Medium" pitchFamily="2" charset="0"/>
                <a:cs typeface="Gotham Medium" pitchFamily="2" charset="0"/>
              </a:rPr>
              <a:t>PRIEST DUTIES &amp; ACTIVITIES</a:t>
            </a:r>
            <a:endParaRPr lang="en-US" dirty="0">
              <a:solidFill>
                <a:schemeClr val="bg1"/>
              </a:solidFill>
            </a:endParaRPr>
          </a:p>
        </p:txBody>
      </p:sp>
      <p:sp>
        <p:nvSpPr>
          <p:cNvPr id="3" name="Content Placeholder 2"/>
          <p:cNvSpPr>
            <a:spLocks noGrp="1"/>
          </p:cNvSpPr>
          <p:nvPr>
            <p:ph idx="1"/>
          </p:nvPr>
        </p:nvSpPr>
        <p:spPr>
          <a:xfrm>
            <a:off x="147088" y="177260"/>
            <a:ext cx="11897823" cy="5466156"/>
          </a:xfrm>
        </p:spPr>
        <p:txBody>
          <a:bodyPr vert="horz" lIns="91440" tIns="45720" rIns="91440" bIns="45720" rtlCol="0" anchor="t">
            <a:noAutofit/>
          </a:bodyPr>
          <a:lstStyle/>
          <a:p>
            <a:pPr marL="0" indent="0" algn="ctr">
              <a:lnSpc>
                <a:spcPct val="70000"/>
              </a:lnSpc>
              <a:buNone/>
            </a:pPr>
            <a:r>
              <a:rPr lang="es-ES" sz="2400" b="1" dirty="0">
                <a:latin typeface="Times Bold"/>
                <a:cs typeface="Times Bold"/>
              </a:rPr>
              <a:t>ADMINISTRATIVO 
Supervisión del personal, reuniones de consejos y comités, presupuestos, mantenimiento
PASTORAL
Consejería; dirección espiritual para los demás;  visitar hospitales, hogares de ancianos, confinados en casa
PREPARACIÓN Y CELEBRACIÓN LITÚRGICA
Misas, servicios de penitencia, reconciliación, adoración, unción de los enfermos, Liturgia de las Horas
FORMACIÓN EN LA FE:  
Proporcionar instrucción de formación en la fe, participación en actividades juveniles
VIAJES RELACIONADOS CON EL TRABAJO</a:t>
            </a:r>
          </a:p>
          <a:p>
            <a:pPr marL="0" indent="0" algn="ctr">
              <a:lnSpc>
                <a:spcPct val="70000"/>
              </a:lnSpc>
              <a:buNone/>
            </a:pPr>
            <a:r>
              <a:rPr lang="es-ES" sz="2400" b="1" dirty="0">
                <a:latin typeface="Times Bold"/>
                <a:cs typeface="Times Bold"/>
              </a:rPr>
              <a:t>
CRECIMIENTO ESPIRITUAL PERSONAL:  
Hora Santa, dirección espiritual, retiro anual, lectura religiosa, oración privada</a:t>
            </a:r>
          </a:p>
          <a:p>
            <a:pPr marL="0" indent="0" algn="ctr">
              <a:lnSpc>
                <a:spcPct val="70000"/>
              </a:lnSpc>
              <a:buNone/>
            </a:pPr>
            <a:r>
              <a:rPr lang="es-ES" sz="2400" b="1" dirty="0">
                <a:latin typeface="Times Bold"/>
                <a:cs typeface="Times Bold"/>
              </a:rPr>
              <a:t>
DEBERES Y RESPONSABILIDADES DIOCESANAS
Comités diocesanos, cargos, convocatoria del clero, Jornadas de Pastoral
</a:t>
            </a:r>
            <a:endParaRPr lang="en-US" sz="2400" dirty="0">
              <a:latin typeface="Times Bold"/>
              <a:cs typeface="Times Bold"/>
            </a:endParaRPr>
          </a:p>
        </p:txBody>
      </p:sp>
    </p:spTree>
    <p:extLst>
      <p:ext uri="{BB962C8B-B14F-4D97-AF65-F5344CB8AC3E}">
        <p14:creationId xmlns:p14="http://schemas.microsoft.com/office/powerpoint/2010/main" val="333299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929" y="0"/>
            <a:ext cx="8229600" cy="1143000"/>
          </a:xfrm>
        </p:spPr>
        <p:txBody>
          <a:bodyPr>
            <a:normAutofit/>
          </a:bodyPr>
          <a:lstStyle/>
          <a:p>
            <a:r>
              <a:rPr lang="en-US" dirty="0">
                <a:solidFill>
                  <a:schemeClr val="bg1"/>
                </a:solidFill>
                <a:latin typeface="Gotham Medium" pitchFamily="2" charset="0"/>
                <a:cs typeface="Gotham Medium" pitchFamily="2" charset="0"/>
              </a:rPr>
              <a:t>PRIEST </a:t>
            </a:r>
            <a:r>
              <a:rPr lang="en-US" dirty="0">
                <a:solidFill>
                  <a:schemeClr val="tx1"/>
                </a:solidFill>
                <a:latin typeface="Gotham Medium" pitchFamily="2" charset="0"/>
                <a:cs typeface="Gotham Medium" pitchFamily="2" charset="0"/>
              </a:rPr>
              <a:t>TAREAS</a:t>
            </a:r>
            <a:r>
              <a:rPr lang="en-US" dirty="0">
                <a:solidFill>
                  <a:schemeClr val="bg1"/>
                </a:solidFill>
                <a:latin typeface="Gotham Medium" pitchFamily="2" charset="0"/>
                <a:cs typeface="Gotham Medium" pitchFamily="2" charset="0"/>
              </a:rPr>
              <a:t> &amp; ACTIVITIES</a:t>
            </a:r>
            <a:endParaRPr lang="en-US" dirty="0">
              <a:solidFill>
                <a:schemeClr val="bg1"/>
              </a:solidFill>
            </a:endParaRPr>
          </a:p>
        </p:txBody>
      </p:sp>
      <p:sp>
        <p:nvSpPr>
          <p:cNvPr id="3" name="Content Placeholder 2"/>
          <p:cNvSpPr>
            <a:spLocks noGrp="1"/>
          </p:cNvSpPr>
          <p:nvPr>
            <p:ph idx="1"/>
          </p:nvPr>
        </p:nvSpPr>
        <p:spPr>
          <a:xfrm>
            <a:off x="1370696" y="1495381"/>
            <a:ext cx="9892078" cy="5021820"/>
          </a:xfrm>
        </p:spPr>
        <p:txBody>
          <a:bodyPr vert="horz" lIns="91440" tIns="45720" rIns="91440" bIns="45720" rtlCol="0" anchor="t">
            <a:normAutofit/>
          </a:bodyPr>
          <a:lstStyle/>
          <a:p>
            <a:r>
              <a:rPr lang="es-ES" sz="3600" b="1" dirty="0">
                <a:latin typeface="Times"/>
                <a:cs typeface="Times"/>
              </a:rPr>
              <a:t>Millas de viaje por año: 11,232</a:t>
            </a:r>
          </a:p>
          <a:p>
            <a:pPr lvl="1"/>
            <a:r>
              <a:rPr lang="es-ES" sz="3600" b="1" dirty="0">
                <a:latin typeface="Times"/>
                <a:cs typeface="Times"/>
              </a:rPr>
              <a:t>Rango para sacerdotes fuera de Rapid City: 6,000–26,000</a:t>
            </a:r>
          </a:p>
          <a:p>
            <a:r>
              <a:rPr lang="es-ES" sz="3600" b="1" dirty="0">
                <a:latin typeface="Times"/>
                <a:cs typeface="Times"/>
              </a:rPr>
              <a:t>Deberes diocesanos</a:t>
            </a:r>
          </a:p>
          <a:p>
            <a:pPr lvl="1"/>
            <a:r>
              <a:rPr lang="es-ES" sz="3600" b="1" dirty="0">
                <a:latin typeface="Times"/>
                <a:cs typeface="Times"/>
              </a:rPr>
              <a:t>Juez del Tribunal/Abogado Canónico, 
Capellán/Vicario Hispano</a:t>
            </a:r>
            <a:endParaRPr lang="en-US" sz="3600" b="1" dirty="0">
              <a:latin typeface="Times"/>
              <a:cs typeface="Times"/>
            </a:endParaRPr>
          </a:p>
        </p:txBody>
      </p:sp>
    </p:spTree>
    <p:extLst>
      <p:ext uri="{BB962C8B-B14F-4D97-AF65-F5344CB8AC3E}">
        <p14:creationId xmlns:p14="http://schemas.microsoft.com/office/powerpoint/2010/main" val="49437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7010-7E83-5E47-AB55-EB95C6B432DD}"/>
              </a:ext>
            </a:extLst>
          </p:cNvPr>
          <p:cNvSpPr>
            <a:spLocks noGrp="1"/>
          </p:cNvSpPr>
          <p:nvPr>
            <p:ph type="ctrTitle"/>
          </p:nvPr>
        </p:nvSpPr>
        <p:spPr>
          <a:xfrm>
            <a:off x="782781" y="648627"/>
            <a:ext cx="10626437" cy="810228"/>
          </a:xfrm>
        </p:spPr>
        <p:txBody>
          <a:bodyPr>
            <a:noAutofit/>
          </a:bodyPr>
          <a:lstStyle/>
          <a:p>
            <a:r>
              <a:rPr lang="en-US" sz="4400" dirty="0">
                <a:solidFill>
                  <a:schemeClr val="tx1"/>
                </a:solidFill>
                <a:latin typeface="Gotham Medium"/>
                <a:cs typeface="Gotham Medium" pitchFamily="2" charset="0"/>
              </a:rPr>
              <a:t>CÓMO NUESTROS DIÁCONOS AYUDAN
</a:t>
            </a:r>
            <a:endParaRPr lang="en-US" sz="4400" dirty="0">
              <a:solidFill>
                <a:schemeClr val="tx1"/>
              </a:solidFill>
              <a:latin typeface="Gotham Medium"/>
            </a:endParaRPr>
          </a:p>
        </p:txBody>
      </p:sp>
      <p:graphicFrame>
        <p:nvGraphicFramePr>
          <p:cNvPr id="3" name="Table 2"/>
          <p:cNvGraphicFramePr>
            <a:graphicFrameLocks noGrp="1"/>
          </p:cNvGraphicFramePr>
          <p:nvPr>
            <p:extLst>
              <p:ext uri="{D42A27DB-BD31-4B8C-83A1-F6EECF244321}">
                <p14:modId xmlns:p14="http://schemas.microsoft.com/office/powerpoint/2010/main" val="9613118"/>
              </p:ext>
            </p:extLst>
          </p:nvPr>
        </p:nvGraphicFramePr>
        <p:xfrm>
          <a:off x="508885" y="914400"/>
          <a:ext cx="11412199" cy="5516880"/>
        </p:xfrm>
        <a:graphic>
          <a:graphicData uri="http://schemas.openxmlformats.org/drawingml/2006/table">
            <a:tbl>
              <a:tblPr firstRow="1" bandRow="1">
                <a:tableStyleId>{5C22544A-7EE6-4342-B048-85BDC9FD1C3A}</a:tableStyleId>
              </a:tblPr>
              <a:tblGrid>
                <a:gridCol w="5209059">
                  <a:extLst>
                    <a:ext uri="{9D8B030D-6E8A-4147-A177-3AD203B41FA5}">
                      <a16:colId xmlns:a16="http://schemas.microsoft.com/office/drawing/2014/main" val="20000"/>
                    </a:ext>
                  </a:extLst>
                </a:gridCol>
                <a:gridCol w="744681">
                  <a:extLst>
                    <a:ext uri="{9D8B030D-6E8A-4147-A177-3AD203B41FA5}">
                      <a16:colId xmlns:a16="http://schemas.microsoft.com/office/drawing/2014/main" val="20001"/>
                    </a:ext>
                  </a:extLst>
                </a:gridCol>
                <a:gridCol w="4707308">
                  <a:extLst>
                    <a:ext uri="{9D8B030D-6E8A-4147-A177-3AD203B41FA5}">
                      <a16:colId xmlns:a16="http://schemas.microsoft.com/office/drawing/2014/main" val="20002"/>
                    </a:ext>
                  </a:extLst>
                </a:gridCol>
                <a:gridCol w="751151">
                  <a:extLst>
                    <a:ext uri="{9D8B030D-6E8A-4147-A177-3AD203B41FA5}">
                      <a16:colId xmlns:a16="http://schemas.microsoft.com/office/drawing/2014/main" val="20003"/>
                    </a:ext>
                  </a:extLst>
                </a:gridCol>
              </a:tblGrid>
              <a:tr h="483282">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i="0" dirty="0">
                          <a:solidFill>
                            <a:srgbClr val="E6C845"/>
                          </a:solidFill>
                          <a:latin typeface="Times Roman"/>
                          <a:cs typeface="Times Roman"/>
                        </a:rPr>
                        <a:t>Nuestra </a:t>
                      </a:r>
                      <a:r>
                        <a:rPr lang="en-US" sz="2800" b="1" i="0" dirty="0" err="1">
                          <a:solidFill>
                            <a:srgbClr val="E6C845"/>
                          </a:solidFill>
                          <a:latin typeface="Times Roman"/>
                          <a:cs typeface="Times Roman"/>
                        </a:rPr>
                        <a:t>parroquia</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tiene</a:t>
                      </a:r>
                      <a:r>
                        <a:rPr lang="en-US" sz="2800" b="1" i="0" dirty="0">
                          <a:solidFill>
                            <a:srgbClr val="E6C845"/>
                          </a:solidFill>
                          <a:latin typeface="Times Roman"/>
                          <a:cs typeface="Times Roman"/>
                        </a:rPr>
                        <a:t> 1 </a:t>
                      </a:r>
                      <a:r>
                        <a:rPr lang="en-US" sz="2800" b="1" i="0" dirty="0" err="1">
                          <a:solidFill>
                            <a:srgbClr val="E6C845"/>
                          </a:solidFill>
                          <a:latin typeface="Times Roman"/>
                          <a:cs typeface="Times Roman"/>
                        </a:rPr>
                        <a:t>diácono</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activo</a:t>
                      </a:r>
                      <a:r>
                        <a:rPr lang="en-US" sz="2800" b="1" i="0" dirty="0">
                          <a:solidFill>
                            <a:srgbClr val="E6C845"/>
                          </a:solidFill>
                          <a:latin typeface="Times Roman"/>
                          <a:cs typeface="Times Roman"/>
                        </a:rPr>
                        <a:t>
</a:t>
                      </a:r>
                    </a:p>
                  </a:txBody>
                  <a:tcPr>
                    <a:solidFill>
                      <a:srgbClr val="071638"/>
                    </a:solidFill>
                  </a:tcPr>
                </a:tc>
                <a:tc hMerge="1">
                  <a:txBody>
                    <a:bodyPr/>
                    <a:lstStyle/>
                    <a:p>
                      <a:endParaRPr lang="en-US" sz="2400" b="0" i="1">
                        <a:latin typeface="Times Roman"/>
                        <a:cs typeface="Times Roman"/>
                      </a:endParaRPr>
                    </a:p>
                  </a:txBody>
                  <a:tcPr>
                    <a:solidFill>
                      <a:srgbClr val="071638"/>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b="0" i="1">
                        <a:latin typeface="Times Roman"/>
                        <a:cs typeface="Times Roman"/>
                      </a:endParaRPr>
                    </a:p>
                  </a:txBody>
                  <a:tcPr>
                    <a:solidFill>
                      <a:srgbClr val="071638"/>
                    </a:solidFill>
                  </a:tcPr>
                </a:tc>
                <a:tc hMerge="1">
                  <a:txBody>
                    <a:bodyPr/>
                    <a:lstStyle/>
                    <a:p>
                      <a:endParaRPr lang="en-US" sz="2400" b="0" i="1">
                        <a:latin typeface="Times Roman"/>
                        <a:cs typeface="Times Roman"/>
                      </a:endParaRPr>
                    </a:p>
                  </a:txBody>
                  <a:tcPr>
                    <a:solidFill>
                      <a:srgbClr val="071638"/>
                    </a:solidFill>
                  </a:tcPr>
                </a:tc>
                <a:extLst>
                  <a:ext uri="{0D108BD9-81ED-4DB2-BD59-A6C34878D82A}">
                    <a16:rowId xmlns:a16="http://schemas.microsoft.com/office/drawing/2014/main" val="10008"/>
                  </a:ext>
                </a:extLst>
              </a:tr>
              <a:tr h="4832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800" b="0" i="0" dirty="0">
                          <a:latin typeface="Times Roman"/>
                          <a:cs typeface="Times Roman"/>
                        </a:rPr>
                        <a:t>Asista a las misas dominicales</a:t>
                      </a:r>
                      <a:endParaRPr lang="en-US" sz="2800" b="0" i="0" dirty="0">
                        <a:latin typeface="Times Roman"/>
                        <a:cs typeface="Times Roman"/>
                      </a:endParaRPr>
                    </a:p>
                  </a:txBody>
                  <a:tcPr/>
                </a:tc>
                <a:tc>
                  <a:txBody>
                    <a:bodyPr/>
                    <a:lstStyle/>
                    <a:p>
                      <a:pPr algn="ct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800" b="0" i="0" dirty="0">
                          <a:latin typeface="Times Roman"/>
                          <a:cs typeface="Times Roman"/>
                        </a:rPr>
                        <a:t>Retiros de corazón a corazón</a:t>
                      </a:r>
                      <a:endParaRPr lang="en-US" sz="2800" b="0" i="0" dirty="0">
                        <a:latin typeface="Times Roman"/>
                        <a:cs typeface="Times Roman"/>
                      </a:endParaRPr>
                    </a:p>
                  </a:txBody>
                  <a:tcPr/>
                </a:tc>
                <a:tc>
                  <a:txBody>
                    <a:bodyPr/>
                    <a:lstStyle/>
                    <a:p>
                      <a:pPr algn="ctr"/>
                      <a:endParaRPr lang="en-US" sz="2400" b="0" i="1" dirty="0">
                        <a:latin typeface="Times Roman"/>
                        <a:cs typeface="Times Roman"/>
                      </a:endParaRPr>
                    </a:p>
                  </a:txBody>
                  <a:tcPr/>
                </a:tc>
                <a:extLst>
                  <a:ext uri="{0D108BD9-81ED-4DB2-BD59-A6C34878D82A}">
                    <a16:rowId xmlns:a16="http://schemas.microsoft.com/office/drawing/2014/main" val="10000"/>
                  </a:ext>
                </a:extLst>
              </a:tr>
              <a:tr h="489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800" b="0" i="0" dirty="0">
                          <a:latin typeface="Times Roman"/>
                          <a:cs typeface="Times Roman"/>
                        </a:rPr>
                        <a:t>Asista a las misas diarias</a:t>
                      </a:r>
                      <a:endParaRPr lang="en-US" sz="2800" b="0" i="0" dirty="0">
                        <a:latin typeface="Times Roman"/>
                        <a:cs typeface="Times Roman"/>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err="1">
                          <a:latin typeface="Times Roman"/>
                          <a:cs typeface="Times Roman"/>
                        </a:rPr>
                        <a:t>Formación</a:t>
                      </a:r>
                      <a:r>
                        <a:rPr lang="en-US" sz="2800" b="0" i="0" dirty="0">
                          <a:latin typeface="Times Roman"/>
                          <a:cs typeface="Times Roman"/>
                        </a:rPr>
                        <a:t> de </a:t>
                      </a:r>
                      <a:r>
                        <a:rPr lang="en-US" sz="2800" b="0" i="0" dirty="0" err="1">
                          <a:latin typeface="Times Roman"/>
                          <a:cs typeface="Times Roman"/>
                        </a:rPr>
                        <a:t>ministros</a:t>
                      </a:r>
                      <a:r>
                        <a:rPr lang="en-US" sz="2800" b="0" i="0" dirty="0">
                          <a:latin typeface="Times Roman"/>
                          <a:cs typeface="Times Roman"/>
                        </a:rPr>
                        <a:t> </a:t>
                      </a:r>
                      <a:r>
                        <a:rPr lang="en-US" sz="2800" b="0" i="0" dirty="0" err="1">
                          <a:latin typeface="Times Roman"/>
                          <a:cs typeface="Times Roman"/>
                        </a:rPr>
                        <a:t>laicos</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b="0" i="1" dirty="0">
                        <a:latin typeface="Times Roman"/>
                        <a:cs typeface="Times Roman"/>
                      </a:endParaRPr>
                    </a:p>
                  </a:txBody>
                  <a:tcPr/>
                </a:tc>
                <a:extLst>
                  <a:ext uri="{0D108BD9-81ED-4DB2-BD59-A6C34878D82A}">
                    <a16:rowId xmlns:a16="http://schemas.microsoft.com/office/drawing/2014/main" val="10001"/>
                  </a:ext>
                </a:extLst>
              </a:tr>
              <a:tr h="489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err="1">
                          <a:latin typeface="Times Roman"/>
                          <a:cs typeface="Times Roman"/>
                        </a:rPr>
                        <a:t>Bautismos</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err="1">
                          <a:latin typeface="Times Roman"/>
                          <a:cs typeface="Times Roman"/>
                        </a:rPr>
                        <a:t>Preparación</a:t>
                      </a:r>
                      <a:r>
                        <a:rPr lang="en-US" sz="2800" b="0" i="0" dirty="0">
                          <a:latin typeface="Times Roman"/>
                          <a:cs typeface="Times Roman"/>
                        </a:rPr>
                        <a:t> para </a:t>
                      </a:r>
                      <a:r>
                        <a:rPr lang="en-US" sz="2800" b="0" i="0" dirty="0" err="1">
                          <a:latin typeface="Times Roman"/>
                          <a:cs typeface="Times Roman"/>
                        </a:rPr>
                        <a:t>el</a:t>
                      </a:r>
                      <a:r>
                        <a:rPr lang="en-US" sz="2800" b="0" i="0" dirty="0">
                          <a:latin typeface="Times Roman"/>
                          <a:cs typeface="Times Roman"/>
                        </a:rPr>
                        <a:t> </a:t>
                      </a:r>
                      <a:r>
                        <a:rPr lang="en-US" sz="2800" b="0" i="0" dirty="0" err="1">
                          <a:latin typeface="Times Roman"/>
                          <a:cs typeface="Times Roman"/>
                        </a:rPr>
                        <a:t>matrimonio</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extLst>
                  <a:ext uri="{0D108BD9-81ED-4DB2-BD59-A6C34878D82A}">
                    <a16:rowId xmlns:a16="http://schemas.microsoft.com/office/drawing/2014/main" val="10002"/>
                  </a:ext>
                </a:extLst>
              </a:tr>
              <a:tr h="489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err="1">
                          <a:latin typeface="Times Roman"/>
                          <a:cs typeface="Times Roman"/>
                        </a:rPr>
                        <a:t>Vigilias</a:t>
                      </a:r>
                      <a:r>
                        <a:rPr lang="en-US" sz="2800" b="0" i="0" dirty="0">
                          <a:latin typeface="Times Roman"/>
                          <a:cs typeface="Times Roman"/>
                        </a:rPr>
                        <a:t> </a:t>
                      </a:r>
                      <a:r>
                        <a:rPr lang="en-US" sz="2800" b="0" i="0" dirty="0" err="1">
                          <a:latin typeface="Times Roman"/>
                          <a:cs typeface="Times Roman"/>
                        </a:rPr>
                        <a:t>fúnebres</a:t>
                      </a:r>
                      <a:r>
                        <a:rPr lang="en-US" sz="2800" b="0" i="0" dirty="0">
                          <a:latin typeface="Times Roman"/>
                          <a:cs typeface="Times Roman"/>
                        </a:rPr>
                        <a:t>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r>
                        <a:rPr lang="en-US" sz="2800" b="0" i="0" dirty="0" err="1">
                          <a:latin typeface="Times Roman"/>
                          <a:cs typeface="Times Roman"/>
                        </a:rPr>
                        <a:t>Reuniones</a:t>
                      </a:r>
                      <a:r>
                        <a:rPr lang="en-US" sz="2800" b="0" i="0" dirty="0">
                          <a:latin typeface="Times Roman"/>
                          <a:cs typeface="Times Roman"/>
                        </a:rPr>
                        <a:t> de pareja</a:t>
                      </a:r>
                    </a:p>
                  </a:txBody>
                  <a:tcPr/>
                </a:tc>
                <a:tc>
                  <a:txBody>
                    <a:bodyPr/>
                    <a:lstStyle/>
                    <a:p>
                      <a:pPr algn="ctr"/>
                      <a:endParaRPr lang="en-US" sz="2400" b="0" i="1" dirty="0">
                        <a:latin typeface="Times Roman"/>
                        <a:cs typeface="Times Roman"/>
                      </a:endParaRPr>
                    </a:p>
                  </a:txBody>
                  <a:tcPr/>
                </a:tc>
                <a:extLst>
                  <a:ext uri="{0D108BD9-81ED-4DB2-BD59-A6C34878D82A}">
                    <a16:rowId xmlns:a16="http://schemas.microsoft.com/office/drawing/2014/main" val="10003"/>
                  </a:ext>
                </a:extLst>
              </a:tr>
              <a:tr h="489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800" b="0" i="0" dirty="0">
                          <a:latin typeface="Times Roman"/>
                          <a:cs typeface="Times Roman"/>
                        </a:rPr>
                        <a:t>Ayuda con la misa fúnebre</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err="1">
                          <a:latin typeface="Times Roman"/>
                          <a:cs typeface="Times Roman"/>
                        </a:rPr>
                        <a:t>Sierve</a:t>
                      </a:r>
                      <a:r>
                        <a:rPr lang="en-US" sz="2800" b="0" i="0" dirty="0">
                          <a:latin typeface="Times Roman"/>
                          <a:cs typeface="Times Roman"/>
                        </a:rPr>
                        <a:t> </a:t>
                      </a:r>
                      <a:r>
                        <a:rPr lang="en-US" sz="2800" b="0" i="0" dirty="0" err="1">
                          <a:latin typeface="Times Roman"/>
                          <a:cs typeface="Times Roman"/>
                        </a:rPr>
                        <a:t>como</a:t>
                      </a:r>
                      <a:r>
                        <a:rPr lang="en-US" sz="2800" b="0" i="0" dirty="0">
                          <a:latin typeface="Times Roman"/>
                          <a:cs typeface="Times Roman"/>
                        </a:rPr>
                        <a:t> </a:t>
                      </a:r>
                      <a:r>
                        <a:rPr lang="en-US" sz="2800" b="0" i="0" dirty="0" err="1">
                          <a:latin typeface="Times Roman"/>
                          <a:cs typeface="Times Roman"/>
                        </a:rPr>
                        <a:t>catequista</a:t>
                      </a:r>
                      <a:r>
                        <a:rPr lang="en-US" sz="2800" b="0" i="0" dirty="0">
                          <a:latin typeface="Times Roman"/>
                          <a:cs typeface="Times Roman"/>
                        </a:rPr>
                        <a:t> p-12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b="0" i="1" dirty="0">
                        <a:latin typeface="Times Roman"/>
                        <a:cs typeface="Times Roman"/>
                      </a:endParaRPr>
                    </a:p>
                  </a:txBody>
                  <a:tcPr/>
                </a:tc>
                <a:extLst>
                  <a:ext uri="{0D108BD9-81ED-4DB2-BD59-A6C34878D82A}">
                    <a16:rowId xmlns:a16="http://schemas.microsoft.com/office/drawing/2014/main" val="10004"/>
                  </a:ext>
                </a:extLst>
              </a:tr>
              <a:tr h="489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err="1">
                          <a:latin typeface="Times Roman"/>
                          <a:cs typeface="Times Roman"/>
                        </a:rPr>
                        <a:t>Entrega</a:t>
                      </a:r>
                      <a:r>
                        <a:rPr lang="en-US" sz="2800" b="0" i="0" dirty="0">
                          <a:latin typeface="Times Roman"/>
                          <a:cs typeface="Times Roman"/>
                        </a:rPr>
                        <a:t> </a:t>
                      </a:r>
                      <a:r>
                        <a:rPr lang="en-US" sz="2800" b="0" i="0" dirty="0" err="1">
                          <a:latin typeface="Times Roman"/>
                          <a:cs typeface="Times Roman"/>
                        </a:rPr>
                        <a:t>homilías</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err="1">
                          <a:latin typeface="Times Roman"/>
                          <a:cs typeface="Times Roman"/>
                        </a:rPr>
                        <a:t>Sierve</a:t>
                      </a:r>
                      <a:r>
                        <a:rPr lang="en-US" sz="2800" b="0" i="0" dirty="0">
                          <a:latin typeface="Times Roman"/>
                          <a:cs typeface="Times Roman"/>
                        </a:rPr>
                        <a:t> </a:t>
                      </a:r>
                      <a:r>
                        <a:rPr lang="en-US" sz="2800" b="0" i="0" dirty="0" err="1">
                          <a:latin typeface="Times Roman"/>
                          <a:cs typeface="Times Roman"/>
                        </a:rPr>
                        <a:t>como</a:t>
                      </a:r>
                      <a:r>
                        <a:rPr lang="en-US" sz="2800" b="0" i="0" dirty="0">
                          <a:latin typeface="Times Roman"/>
                          <a:cs typeface="Times Roman"/>
                        </a:rPr>
                        <a:t> </a:t>
                      </a:r>
                      <a:r>
                        <a:rPr lang="en-US" sz="2800" b="0" i="0" dirty="0" err="1">
                          <a:latin typeface="Times Roman"/>
                          <a:cs typeface="Times Roman"/>
                        </a:rPr>
                        <a:t>catequista</a:t>
                      </a:r>
                      <a:r>
                        <a:rPr lang="en-US" sz="2800" b="0" i="0" dirty="0">
                          <a:latin typeface="Times Roman"/>
                          <a:cs typeface="Times Roman"/>
                        </a:rPr>
                        <a:t> </a:t>
                      </a:r>
                      <a:r>
                        <a:rPr lang="en-US" sz="2800" b="0" i="0" dirty="0" err="1">
                          <a:latin typeface="Times Roman"/>
                          <a:cs typeface="Times Roman"/>
                        </a:rPr>
                        <a:t>adulto</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b="0" i="1" dirty="0">
                        <a:latin typeface="Times Roman"/>
                        <a:cs typeface="Times Roman"/>
                      </a:endParaRPr>
                    </a:p>
                  </a:txBody>
                  <a:tcPr/>
                </a:tc>
                <a:extLst>
                  <a:ext uri="{0D108BD9-81ED-4DB2-BD59-A6C34878D82A}">
                    <a16:rowId xmlns:a16="http://schemas.microsoft.com/office/drawing/2014/main" val="10005"/>
                  </a:ext>
                </a:extLst>
              </a:tr>
              <a:tr h="489994">
                <a:tc>
                  <a:txBody>
                    <a:bodyPr/>
                    <a:lstStyle/>
                    <a:p>
                      <a:r>
                        <a:rPr lang="en-US" sz="2800" b="0" i="0" dirty="0" err="1">
                          <a:latin typeface="Times Roman"/>
                          <a:cs typeface="Times Roman"/>
                        </a:rPr>
                        <a:t>Servicios</a:t>
                      </a:r>
                      <a:r>
                        <a:rPr lang="en-US" sz="2800" b="0" i="0" dirty="0">
                          <a:latin typeface="Times Roman"/>
                          <a:cs typeface="Times Roman"/>
                        </a:rPr>
                        <a:t> </a:t>
                      </a:r>
                      <a:r>
                        <a:rPr lang="en-US" sz="2800" b="0" i="0" dirty="0" err="1">
                          <a:latin typeface="Times Roman"/>
                          <a:cs typeface="Times Roman"/>
                        </a:rPr>
                        <a:t>comunitarios</a:t>
                      </a:r>
                      <a:r>
                        <a:rPr lang="en-US" sz="2800" b="0" i="0" dirty="0">
                          <a:latin typeface="Times Roman"/>
                          <a:cs typeface="Times Roman"/>
                        </a:rPr>
                        <a:t> </a:t>
                      </a:r>
                      <a:r>
                        <a:rPr lang="en-US" sz="2800" b="0" i="0" dirty="0" err="1">
                          <a:latin typeface="Times Roman"/>
                          <a:cs typeface="Times Roman"/>
                        </a:rPr>
                        <a:t>eucarísticos</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dirty="0">
                          <a:latin typeface="Times Roman"/>
                          <a:cs typeface="Times Roman"/>
                        </a:rPr>
                        <a:t>RICA</a:t>
                      </a:r>
                    </a:p>
                  </a:txBody>
                  <a:tcPr/>
                </a:tc>
                <a:tc>
                  <a:txBody>
                    <a:bodyPr/>
                    <a:lstStyle/>
                    <a:p>
                      <a:pPr algn="ctr"/>
                      <a:endParaRPr lang="en-US" sz="2400" b="0" i="1" dirty="0">
                        <a:latin typeface="Times Roman"/>
                        <a:cs typeface="Times Roman"/>
                      </a:endParaRPr>
                    </a:p>
                  </a:txBody>
                  <a:tcPr/>
                </a:tc>
                <a:extLst>
                  <a:ext uri="{0D108BD9-81ED-4DB2-BD59-A6C34878D82A}">
                    <a16:rowId xmlns:a16="http://schemas.microsoft.com/office/drawing/2014/main" val="10006"/>
                  </a:ext>
                </a:extLst>
              </a:tr>
              <a:tr h="489994">
                <a:tc>
                  <a:txBody>
                    <a:bodyPr/>
                    <a:lstStyle/>
                    <a:p>
                      <a:r>
                        <a:rPr lang="en-US" sz="2800" b="0" i="0" dirty="0" err="1">
                          <a:latin typeface="Times Roman"/>
                          <a:cs typeface="Times Roman"/>
                        </a:rPr>
                        <a:t>Exposición</a:t>
                      </a:r>
                      <a:r>
                        <a:rPr lang="en-US" sz="2800" b="0" i="0" dirty="0">
                          <a:latin typeface="Times Roman"/>
                          <a:cs typeface="Times Roman"/>
                        </a:rPr>
                        <a:t> y </a:t>
                      </a:r>
                      <a:r>
                        <a:rPr lang="en-US" sz="2800" b="0" i="0" dirty="0" err="1">
                          <a:latin typeface="Times Roman"/>
                          <a:cs typeface="Times Roman"/>
                        </a:rPr>
                        <a:t>bendición</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tc>
                  <a:txBody>
                    <a:bodyPr/>
                    <a:lstStyle/>
                    <a:p>
                      <a:r>
                        <a:rPr lang="en-US" sz="2800" b="0" i="0" dirty="0" err="1">
                          <a:latin typeface="Times Roman"/>
                          <a:cs typeface="Times Roman"/>
                        </a:rPr>
                        <a:t>Servicios</a:t>
                      </a:r>
                      <a:r>
                        <a:rPr lang="en-US" sz="2800" b="0" i="0" dirty="0">
                          <a:latin typeface="Times Roman"/>
                          <a:cs typeface="Times Roman"/>
                        </a:rPr>
                        <a:t> </a:t>
                      </a:r>
                      <a:r>
                        <a:rPr lang="en-US" sz="2800" b="0" i="0" dirty="0" err="1">
                          <a:latin typeface="Times Roman"/>
                          <a:cs typeface="Times Roman"/>
                        </a:rPr>
                        <a:t>religiosos</a:t>
                      </a:r>
                      <a:r>
                        <a:rPr lang="en-US" sz="2800" b="0" i="0" dirty="0">
                          <a:latin typeface="Times Roman"/>
                          <a:cs typeface="Times Roman"/>
                        </a:rPr>
                        <a:t> </a:t>
                      </a:r>
                      <a:r>
                        <a:rPr lang="en-US" sz="2800" b="0" i="0" dirty="0" err="1">
                          <a:latin typeface="Times Roman"/>
                          <a:cs typeface="Times Roman"/>
                        </a:rPr>
                        <a:t>especiales</a:t>
                      </a:r>
                      <a:endParaRPr lang="en-US" sz="2800" b="0" i="0" dirty="0">
                        <a:latin typeface="Times Roman"/>
                        <a:cs typeface="Times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latin typeface="Times Roman"/>
                          <a:ea typeface="Zapf Dingbats"/>
                          <a:cs typeface="Times Roman"/>
                          <a:sym typeface="Zapf Dingbats"/>
                        </a:rPr>
                        <a:t>✔</a:t>
                      </a:r>
                      <a:endParaRPr lang="en-US" sz="2400" b="0" i="1" dirty="0">
                        <a:latin typeface="Times Roman"/>
                        <a:cs typeface="Times Roman"/>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1391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7010-7E83-5E47-AB55-EB95C6B432DD}"/>
              </a:ext>
            </a:extLst>
          </p:cNvPr>
          <p:cNvSpPr>
            <a:spLocks noGrp="1"/>
          </p:cNvSpPr>
          <p:nvPr>
            <p:ph type="ctrTitle"/>
          </p:nvPr>
        </p:nvSpPr>
        <p:spPr>
          <a:xfrm>
            <a:off x="690686" y="819662"/>
            <a:ext cx="10810626" cy="810228"/>
          </a:xfrm>
        </p:spPr>
        <p:txBody>
          <a:bodyPr>
            <a:normAutofit fontScale="90000"/>
          </a:bodyPr>
          <a:lstStyle/>
          <a:p>
            <a:r>
              <a:rPr lang="en-US" cap="all" dirty="0" err="1">
                <a:solidFill>
                  <a:schemeClr val="tx1"/>
                </a:solidFill>
                <a:latin typeface="Gotham Medium"/>
                <a:cs typeface="Gotham Medium" pitchFamily="2" charset="0"/>
              </a:rPr>
              <a:t>Preparadores</a:t>
            </a:r>
            <a:r>
              <a:rPr lang="en-US" cap="all" dirty="0">
                <a:solidFill>
                  <a:schemeClr val="tx1"/>
                </a:solidFill>
                <a:latin typeface="Gotham Medium"/>
                <a:cs typeface="Gotham Medium" pitchFamily="2" charset="0"/>
              </a:rPr>
              <a:t> de </a:t>
            </a:r>
            <a:r>
              <a:rPr lang="en-US" cap="all" dirty="0" err="1">
                <a:solidFill>
                  <a:schemeClr val="tx1"/>
                </a:solidFill>
                <a:latin typeface="Gotham Medium"/>
                <a:cs typeface="Gotham Medium" pitchFamily="2" charset="0"/>
              </a:rPr>
              <a:t>los</a:t>
            </a:r>
            <a:r>
              <a:rPr lang="en-US" cap="all" dirty="0">
                <a:solidFill>
                  <a:schemeClr val="tx1"/>
                </a:solidFill>
                <a:latin typeface="Gotham Medium"/>
                <a:cs typeface="Gotham Medium" pitchFamily="2" charset="0"/>
              </a:rPr>
              <a:t> Sacramentos
</a:t>
            </a:r>
            <a:endParaRPr lang="en-US" sz="4800" cap="all" dirty="0">
              <a:solidFill>
                <a:schemeClr val="tx1"/>
              </a:solidFill>
              <a:latin typeface="Gotham Medium"/>
            </a:endParaRPr>
          </a:p>
        </p:txBody>
      </p:sp>
      <p:graphicFrame>
        <p:nvGraphicFramePr>
          <p:cNvPr id="4" name="Table 3"/>
          <p:cNvGraphicFramePr>
            <a:graphicFrameLocks noGrp="1"/>
          </p:cNvGraphicFramePr>
          <p:nvPr>
            <p:extLst>
              <p:ext uri="{D42A27DB-BD31-4B8C-83A1-F6EECF244321}">
                <p14:modId xmlns:p14="http://schemas.microsoft.com/office/powerpoint/2010/main" val="266854666"/>
              </p:ext>
            </p:extLst>
          </p:nvPr>
        </p:nvGraphicFramePr>
        <p:xfrm>
          <a:off x="259155" y="819662"/>
          <a:ext cx="11673687" cy="5834878"/>
        </p:xfrm>
        <a:graphic>
          <a:graphicData uri="http://schemas.openxmlformats.org/drawingml/2006/table">
            <a:tbl>
              <a:tblPr firstRow="1" bandRow="1">
                <a:tableStyleId>{5C22544A-7EE6-4342-B048-85BDC9FD1C3A}</a:tableStyleId>
              </a:tblPr>
              <a:tblGrid>
                <a:gridCol w="2820363">
                  <a:extLst>
                    <a:ext uri="{9D8B030D-6E8A-4147-A177-3AD203B41FA5}">
                      <a16:colId xmlns:a16="http://schemas.microsoft.com/office/drawing/2014/main" val="20000"/>
                    </a:ext>
                  </a:extLst>
                </a:gridCol>
                <a:gridCol w="1568944">
                  <a:extLst>
                    <a:ext uri="{9D8B030D-6E8A-4147-A177-3AD203B41FA5}">
                      <a16:colId xmlns:a16="http://schemas.microsoft.com/office/drawing/2014/main" val="20001"/>
                    </a:ext>
                  </a:extLst>
                </a:gridCol>
                <a:gridCol w="2222670">
                  <a:extLst>
                    <a:ext uri="{9D8B030D-6E8A-4147-A177-3AD203B41FA5}">
                      <a16:colId xmlns:a16="http://schemas.microsoft.com/office/drawing/2014/main" val="20002"/>
                    </a:ext>
                  </a:extLst>
                </a:gridCol>
                <a:gridCol w="1774400">
                  <a:extLst>
                    <a:ext uri="{9D8B030D-6E8A-4147-A177-3AD203B41FA5}">
                      <a16:colId xmlns:a16="http://schemas.microsoft.com/office/drawing/2014/main" val="20003"/>
                    </a:ext>
                  </a:extLst>
                </a:gridCol>
                <a:gridCol w="1344809">
                  <a:extLst>
                    <a:ext uri="{9D8B030D-6E8A-4147-A177-3AD203B41FA5}">
                      <a16:colId xmlns:a16="http://schemas.microsoft.com/office/drawing/2014/main" val="20004"/>
                    </a:ext>
                  </a:extLst>
                </a:gridCol>
                <a:gridCol w="1087042">
                  <a:extLst>
                    <a:ext uri="{9D8B030D-6E8A-4147-A177-3AD203B41FA5}">
                      <a16:colId xmlns:a16="http://schemas.microsoft.com/office/drawing/2014/main" val="20005"/>
                    </a:ext>
                  </a:extLst>
                </a:gridCol>
                <a:gridCol w="855459">
                  <a:extLst>
                    <a:ext uri="{9D8B030D-6E8A-4147-A177-3AD203B41FA5}">
                      <a16:colId xmlns:a16="http://schemas.microsoft.com/office/drawing/2014/main" val="20006"/>
                    </a:ext>
                  </a:extLst>
                </a:gridCol>
              </a:tblGrid>
              <a:tr h="415864">
                <a:tc>
                  <a:txBody>
                    <a:bodyPr/>
                    <a:lstStyle/>
                    <a:p>
                      <a:r>
                        <a:rPr lang="en-US" sz="2400" b="1" i="0" dirty="0" err="1">
                          <a:latin typeface="Times Roman"/>
                          <a:cs typeface="Times Roman"/>
                        </a:rPr>
                        <a:t>Quién</a:t>
                      </a:r>
                      <a:endParaRPr lang="en-US" sz="2400" b="1" i="0" dirty="0">
                        <a:latin typeface="Times Roman"/>
                        <a:cs typeface="Times Roman"/>
                      </a:endParaRPr>
                    </a:p>
                  </a:txBody>
                  <a:tcPr>
                    <a:solidFill>
                      <a:srgbClr val="071638"/>
                    </a:solidFill>
                  </a:tcPr>
                </a:tc>
                <a:tc>
                  <a:txBody>
                    <a:bodyPr/>
                    <a:lstStyle/>
                    <a:p>
                      <a:pPr algn="ctr"/>
                      <a:r>
                        <a:rPr lang="en-US" sz="2000" b="1" i="0" dirty="0" err="1">
                          <a:latin typeface="Times Roman"/>
                          <a:cs typeface="Times Roman"/>
                        </a:rPr>
                        <a:t>Bautismo</a:t>
                      </a:r>
                      <a:r>
                        <a:rPr lang="en-US" sz="2000" b="1" i="0" dirty="0">
                          <a:latin typeface="Times Roman"/>
                          <a:cs typeface="Times Roman"/>
                        </a:rPr>
                        <a:t> </a:t>
                      </a:r>
                      <a:r>
                        <a:rPr lang="en-US" sz="2000" b="1" i="0" dirty="0" err="1">
                          <a:latin typeface="Times Roman"/>
                          <a:cs typeface="Times Roman"/>
                        </a:rPr>
                        <a:t>Infantil</a:t>
                      </a:r>
                      <a:r>
                        <a:rPr lang="en-US" sz="2000" b="1" i="0" dirty="0">
                          <a:latin typeface="Times Roman"/>
                          <a:cs typeface="Times Roman"/>
                        </a:rPr>
                        <a:t>
</a:t>
                      </a:r>
                    </a:p>
                  </a:txBody>
                  <a:tcPr>
                    <a:solidFill>
                      <a:srgbClr val="071638"/>
                    </a:solidFill>
                  </a:tcPr>
                </a:tc>
                <a:tc>
                  <a:txBody>
                    <a:bodyPr/>
                    <a:lstStyle/>
                    <a:p>
                      <a:pPr algn="ctr"/>
                      <a:r>
                        <a:rPr lang="en-US" sz="2000" b="1" i="0" dirty="0">
                          <a:latin typeface="Times Roman"/>
                          <a:cs typeface="Times Roman"/>
                        </a:rPr>
                        <a:t>Primera </a:t>
                      </a:r>
                      <a:r>
                        <a:rPr lang="en-US" sz="2000" b="1" i="0" dirty="0" err="1">
                          <a:latin typeface="Times Roman"/>
                          <a:cs typeface="Times Roman"/>
                        </a:rPr>
                        <a:t>Penitencia</a:t>
                      </a:r>
                      <a:r>
                        <a:rPr lang="en-US" sz="2000" b="1" i="0" dirty="0">
                          <a:latin typeface="Times Roman"/>
                          <a:cs typeface="Times Roman"/>
                        </a:rPr>
                        <a:t> Primera </a:t>
                      </a:r>
                      <a:r>
                        <a:rPr lang="en-US" sz="2000" b="1" i="0" dirty="0" err="1">
                          <a:latin typeface="Times Roman"/>
                          <a:cs typeface="Times Roman"/>
                        </a:rPr>
                        <a:t>Comunión</a:t>
                      </a:r>
                      <a:endParaRPr lang="en-US" sz="2000" b="1" i="0" dirty="0">
                        <a:latin typeface="Times Roman"/>
                        <a:cs typeface="Times Roman"/>
                      </a:endParaRPr>
                    </a:p>
                  </a:txBody>
                  <a:tcPr>
                    <a:solidFill>
                      <a:srgbClr val="071638"/>
                    </a:solidFill>
                  </a:tcPr>
                </a:tc>
                <a:tc>
                  <a:txBody>
                    <a:bodyPr/>
                    <a:lstStyle/>
                    <a:p>
                      <a:pPr algn="ctr"/>
                      <a:r>
                        <a:rPr lang="en-US" sz="2000" b="1" i="0" dirty="0" err="1">
                          <a:latin typeface="Times Roman"/>
                          <a:cs typeface="Times Roman"/>
                        </a:rPr>
                        <a:t>Confirmación</a:t>
                      </a:r>
                      <a:endParaRPr lang="en-US" sz="2000" b="1" i="0" dirty="0">
                        <a:latin typeface="Times Roman"/>
                        <a:cs typeface="Times Roman"/>
                      </a:endParaRPr>
                    </a:p>
                  </a:txBody>
                  <a:tcPr>
                    <a:solidFill>
                      <a:srgbClr val="071638"/>
                    </a:solidFill>
                  </a:tcPr>
                </a:tc>
                <a:tc>
                  <a:txBody>
                    <a:bodyPr/>
                    <a:lstStyle/>
                    <a:p>
                      <a:pPr algn="ctr"/>
                      <a:r>
                        <a:rPr lang="en-US" sz="2000" b="1" i="0" dirty="0" err="1">
                          <a:latin typeface="Times Roman"/>
                          <a:cs typeface="Times Roman"/>
                        </a:rPr>
                        <a:t>Matrimonio</a:t>
                      </a:r>
                      <a:endParaRPr lang="en-US" sz="2000" b="1" i="0" dirty="0">
                        <a:latin typeface="Times Roman"/>
                        <a:cs typeface="Times Roman"/>
                      </a:endParaRPr>
                    </a:p>
                  </a:txBody>
                  <a:tcPr>
                    <a:solidFill>
                      <a:srgbClr val="071638"/>
                    </a:solidFill>
                  </a:tcPr>
                </a:tc>
                <a:tc>
                  <a:txBody>
                    <a:bodyPr/>
                    <a:lstStyle/>
                    <a:p>
                      <a:pPr algn="ctr"/>
                      <a:r>
                        <a:rPr lang="en-US" sz="2000" b="1" i="0" dirty="0" err="1">
                          <a:latin typeface="Times Roman"/>
                          <a:cs typeface="Times Roman"/>
                        </a:rPr>
                        <a:t>Estudios</a:t>
                      </a:r>
                      <a:r>
                        <a:rPr lang="en-US" sz="2000" b="1" i="0" dirty="0">
                          <a:latin typeface="Times Roman"/>
                          <a:cs typeface="Times Roman"/>
                        </a:rPr>
                        <a:t> de </a:t>
                      </a:r>
                      <a:r>
                        <a:rPr lang="en-US" sz="2000" b="1" i="0" dirty="0" err="1">
                          <a:latin typeface="Times Roman"/>
                          <a:cs typeface="Times Roman"/>
                        </a:rPr>
                        <a:t>nulidad</a:t>
                      </a:r>
                      <a:r>
                        <a:rPr lang="en-US" sz="2000" b="1" i="0" dirty="0">
                          <a:latin typeface="Times Roman"/>
                          <a:cs typeface="Times Roman"/>
                        </a:rPr>
                        <a:t>
</a:t>
                      </a:r>
                    </a:p>
                  </a:txBody>
                  <a:tcPr>
                    <a:solidFill>
                      <a:srgbClr val="071638"/>
                    </a:solidFill>
                  </a:tcPr>
                </a:tc>
                <a:tc>
                  <a:txBody>
                    <a:bodyPr/>
                    <a:lstStyle/>
                    <a:p>
                      <a:pPr algn="ctr"/>
                      <a:r>
                        <a:rPr lang="en-US" sz="2000" b="1" i="0" dirty="0">
                          <a:latin typeface="Times Roman"/>
                          <a:cs typeface="Times Roman"/>
                        </a:rPr>
                        <a:t>RICA</a:t>
                      </a:r>
                    </a:p>
                  </a:txBody>
                  <a:tcPr>
                    <a:solidFill>
                      <a:srgbClr val="071638"/>
                    </a:solidFill>
                  </a:tcPr>
                </a:tc>
                <a:extLst>
                  <a:ext uri="{0D108BD9-81ED-4DB2-BD59-A6C34878D82A}">
                    <a16:rowId xmlns:a16="http://schemas.microsoft.com/office/drawing/2014/main" val="10000"/>
                  </a:ext>
                </a:extLst>
              </a:tr>
              <a:tr h="528754">
                <a:tc>
                  <a:txBody>
                    <a:bodyPr/>
                    <a:lstStyle/>
                    <a:p>
                      <a:r>
                        <a:rPr lang="en-US" sz="2400" b="1" i="0" dirty="0">
                          <a:latin typeface="Times Roman"/>
                          <a:cs typeface="Times Roman"/>
                        </a:rPr>
                        <a:t>Pastor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extLst>
                  <a:ext uri="{0D108BD9-81ED-4DB2-BD59-A6C34878D82A}">
                    <a16:rowId xmlns:a16="http://schemas.microsoft.com/office/drawing/2014/main" val="10001"/>
                  </a:ext>
                </a:extLst>
              </a:tr>
              <a:tr h="528754">
                <a:tc>
                  <a:txBody>
                    <a:bodyPr/>
                    <a:lstStyle/>
                    <a:p>
                      <a:r>
                        <a:rPr lang="en-US" sz="2400" b="1" i="0" dirty="0" err="1">
                          <a:latin typeface="Times Roman"/>
                          <a:cs typeface="Times Roman"/>
                        </a:rPr>
                        <a:t>Diácono</a:t>
                      </a:r>
                      <a:endParaRPr lang="en-US" sz="2400" b="1" i="0" dirty="0">
                        <a:latin typeface="Times Roman"/>
                        <a:cs typeface="Times Roman"/>
                      </a:endParaRPr>
                    </a:p>
                  </a:txBody>
                  <a:tcPr/>
                </a:tc>
                <a:tc>
                  <a:txBody>
                    <a:bodyPr/>
                    <a:lstStyle/>
                    <a:p>
                      <a:pPr algn="ctr"/>
                      <a:endParaRPr lang="en-US" b="1" i="1" dirty="0">
                        <a:latin typeface="Times Roman"/>
                        <a:cs typeface="Times Roman"/>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algn="ctr"/>
                      <a:endParaRPr lang="en-US" b="1" i="1">
                        <a:latin typeface="Times Roman"/>
                        <a:cs typeface="Times Roman"/>
                      </a:endParaRPr>
                    </a:p>
                  </a:txBody>
                  <a:tcPr anchor="ctr"/>
                </a:tc>
                <a:tc>
                  <a:txBody>
                    <a:bodyPr/>
                    <a:lstStyle/>
                    <a:p>
                      <a:pPr algn="ctr"/>
                      <a:r>
                        <a:rPr lang="en-US" sz="1800" u="none" strike="noStrike" noProof="0" dirty="0"/>
                        <a:t>✔</a:t>
                      </a:r>
                      <a:endParaRPr lang="en-US" b="1" i="1" dirty="0">
                        <a:latin typeface="Times Roman"/>
                        <a:cs typeface="Times Roman"/>
                      </a:endParaRPr>
                    </a:p>
                  </a:txBody>
                  <a:tcPr anchor="ctr"/>
                </a:tc>
                <a:tc>
                  <a:txBody>
                    <a:bodyPr/>
                    <a:lstStyle/>
                    <a:p>
                      <a:pPr algn="ctr"/>
                      <a:endParaRPr lang="en-US" b="1" i="1">
                        <a:latin typeface="Times Roman"/>
                        <a:cs typeface="Times Roman"/>
                      </a:endParaRPr>
                    </a:p>
                  </a:txBody>
                  <a:tcPr anchor="ctr"/>
                </a:tc>
                <a:tc>
                  <a:txBody>
                    <a:bodyPr/>
                    <a:lstStyle/>
                    <a:p>
                      <a:pPr algn="ctr"/>
                      <a:endParaRPr lang="en-US" b="1" i="1">
                        <a:latin typeface="Times Roman"/>
                        <a:cs typeface="Times Roman"/>
                      </a:endParaRPr>
                    </a:p>
                  </a:txBody>
                  <a:tcPr anchor="ctr"/>
                </a:tc>
                <a:extLst>
                  <a:ext uri="{0D108BD9-81ED-4DB2-BD59-A6C34878D82A}">
                    <a16:rowId xmlns:a16="http://schemas.microsoft.com/office/drawing/2014/main" val="10002"/>
                  </a:ext>
                </a:extLst>
              </a:tr>
              <a:tr h="528754">
                <a:tc>
                  <a:txBody>
                    <a:bodyPr/>
                    <a:lstStyle/>
                    <a:p>
                      <a:r>
                        <a:rPr lang="en-US" sz="2400" b="1" i="0" dirty="0">
                          <a:latin typeface="Times Roman"/>
                          <a:cs typeface="Times Roman"/>
                        </a:rPr>
                        <a:t>Personal </a:t>
                      </a:r>
                      <a:r>
                        <a:rPr lang="en-US" sz="2400" b="1" i="0" dirty="0" err="1">
                          <a:latin typeface="Times Roman"/>
                          <a:cs typeface="Times Roman"/>
                        </a:rPr>
                        <a:t>laico</a:t>
                      </a:r>
                      <a:endParaRPr lang="en-US" sz="2400" b="1" i="0" dirty="0">
                        <a:latin typeface="Times Roman"/>
                        <a:cs typeface="Times Roman"/>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algn="ctr"/>
                      <a:endParaRPr lang="en-US" b="1" i="1">
                        <a:latin typeface="Times Roman"/>
                        <a:cs typeface="Times Roman"/>
                      </a:endParaRPr>
                    </a:p>
                  </a:txBody>
                  <a:tcPr anchor="ctr"/>
                </a:tc>
                <a:tc>
                  <a:txBody>
                    <a:bodyPr/>
                    <a:lstStyle/>
                    <a:p>
                      <a:pPr algn="ctr"/>
                      <a:endParaRPr lang="en-US" b="1" i="1">
                        <a:latin typeface="Times Roman"/>
                        <a:cs typeface="Times Roman"/>
                      </a:endParaRPr>
                    </a:p>
                  </a:txBody>
                  <a:tcPr anchor="ctr"/>
                </a:tc>
                <a:extLst>
                  <a:ext uri="{0D108BD9-81ED-4DB2-BD59-A6C34878D82A}">
                    <a16:rowId xmlns:a16="http://schemas.microsoft.com/office/drawing/2014/main" val="10003"/>
                  </a:ext>
                </a:extLst>
              </a:tr>
              <a:tr h="528754">
                <a:tc>
                  <a:txBody>
                    <a:bodyPr/>
                    <a:lstStyle/>
                    <a:p>
                      <a:r>
                        <a:rPr lang="en-US" sz="2400" b="1" i="0" dirty="0" err="1">
                          <a:latin typeface="Times Roman"/>
                          <a:cs typeface="Times Roman"/>
                        </a:rPr>
                        <a:t>Catequista</a:t>
                      </a:r>
                      <a:r>
                        <a:rPr lang="en-US" sz="2400" b="1" i="0" dirty="0">
                          <a:latin typeface="Times Roman"/>
                          <a:cs typeface="Times Roman"/>
                        </a:rPr>
                        <a:t> de VSI</a:t>
                      </a:r>
                    </a:p>
                  </a:txBody>
                  <a:tcPr/>
                </a:tc>
                <a:tc>
                  <a:txBody>
                    <a:bodyPr/>
                    <a:lstStyle/>
                    <a:p>
                      <a:pPr algn="ctr"/>
                      <a:endParaRPr lang="en-US" b="1" i="1" dirty="0">
                        <a:latin typeface="Times Roman"/>
                        <a:cs typeface="Times Roman"/>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algn="ctr"/>
                      <a:endParaRPr lang="en-US" b="1" i="1" dirty="0">
                        <a:latin typeface="Times Roman"/>
                        <a:cs typeface="Times Roman"/>
                      </a:endParaRPr>
                    </a:p>
                  </a:txBody>
                  <a:tcPr anchor="ctr"/>
                </a:tc>
                <a:tc>
                  <a:txBody>
                    <a:bodyPr/>
                    <a:lstStyle/>
                    <a:p>
                      <a:pPr algn="ctr"/>
                      <a:endParaRPr lang="en-US" b="1" i="1" dirty="0">
                        <a:latin typeface="Times Roman"/>
                        <a:cs typeface="Times Roman"/>
                      </a:endParaRPr>
                    </a:p>
                  </a:txBody>
                  <a:tcPr anchor="ctr"/>
                </a:tc>
                <a:tc>
                  <a:txBody>
                    <a:bodyPr/>
                    <a:lstStyle/>
                    <a:p>
                      <a:pPr algn="ctr"/>
                      <a:endParaRPr lang="en-US" b="1" i="1">
                        <a:latin typeface="Times Roman"/>
                        <a:cs typeface="Times Roman"/>
                      </a:endParaRPr>
                    </a:p>
                  </a:txBody>
                  <a:tcPr anchor="ctr"/>
                </a:tc>
                <a:tc>
                  <a:txBody>
                    <a:bodyPr/>
                    <a:lstStyle/>
                    <a:p>
                      <a:pPr algn="ctr"/>
                      <a:endParaRPr lang="en-US" b="1" i="1">
                        <a:latin typeface="Times Roman"/>
                        <a:cs typeface="Times Roman"/>
                      </a:endParaRPr>
                    </a:p>
                  </a:txBody>
                  <a:tcPr anchor="ctr"/>
                </a:tc>
                <a:extLst>
                  <a:ext uri="{0D108BD9-81ED-4DB2-BD59-A6C34878D82A}">
                    <a16:rowId xmlns:a16="http://schemas.microsoft.com/office/drawing/2014/main" val="10004"/>
                  </a:ext>
                </a:extLst>
              </a:tr>
              <a:tr h="528754">
                <a:tc>
                  <a:txBody>
                    <a:bodyPr/>
                    <a:lstStyle/>
                    <a:p>
                      <a:r>
                        <a:rPr lang="en-US" sz="2400" b="1" i="0" dirty="0" err="1">
                          <a:latin typeface="Times Roman"/>
                          <a:cs typeface="Times Roman"/>
                        </a:rPr>
                        <a:t>Catequista</a:t>
                      </a:r>
                      <a:r>
                        <a:rPr lang="en-US" sz="2400" b="1" i="0" dirty="0">
                          <a:latin typeface="Times Roman"/>
                          <a:cs typeface="Times Roman"/>
                        </a:rPr>
                        <a:t> P-12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algn="ctr"/>
                      <a:endParaRPr lang="en-US" b="1" i="1" dirty="0">
                        <a:latin typeface="Times Roman"/>
                        <a:cs typeface="Times Roman"/>
                      </a:endParaRPr>
                    </a:p>
                  </a:txBody>
                  <a:tcPr anchor="ctr"/>
                </a:tc>
                <a:tc>
                  <a:txBody>
                    <a:bodyPr/>
                    <a:lstStyle/>
                    <a:p>
                      <a:pPr algn="ctr"/>
                      <a:endParaRPr lang="en-US" b="1" i="1">
                        <a:latin typeface="Times Roman"/>
                        <a:cs typeface="Times Roman"/>
                      </a:endParaRPr>
                    </a:p>
                  </a:txBody>
                  <a:tcPr anchor="ctr"/>
                </a:tc>
                <a:tc>
                  <a:txBody>
                    <a:bodyPr/>
                    <a:lstStyle/>
                    <a:p>
                      <a:pPr algn="ctr"/>
                      <a:endParaRPr lang="en-US" b="1" i="1">
                        <a:latin typeface="Times Roman"/>
                        <a:cs typeface="Times Roman"/>
                      </a:endParaRPr>
                    </a:p>
                  </a:txBody>
                  <a:tcPr anchor="ctr"/>
                </a:tc>
                <a:extLst>
                  <a:ext uri="{0D108BD9-81ED-4DB2-BD59-A6C34878D82A}">
                    <a16:rowId xmlns:a16="http://schemas.microsoft.com/office/drawing/2014/main" val="10005"/>
                  </a:ext>
                </a:extLst>
              </a:tr>
              <a:tr h="528754">
                <a:tc>
                  <a:txBody>
                    <a:bodyPr/>
                    <a:lstStyle/>
                    <a:p>
                      <a:r>
                        <a:rPr lang="en-US" sz="2400" b="1" i="0" dirty="0" err="1">
                          <a:latin typeface="Times Roman"/>
                          <a:cs typeface="Times Roman"/>
                        </a:rPr>
                        <a:t>Voluntarios</a:t>
                      </a:r>
                      <a:r>
                        <a:rPr lang="en-US" sz="2400" b="1" i="0" dirty="0">
                          <a:latin typeface="Times Roman"/>
                          <a:cs typeface="Times Roman"/>
                        </a:rPr>
                        <a:t> </a:t>
                      </a:r>
                      <a:r>
                        <a:rPr lang="en-US" sz="2400" b="1" i="0" dirty="0" err="1">
                          <a:latin typeface="Times Roman"/>
                          <a:cs typeface="Times Roman"/>
                        </a:rPr>
                        <a:t>Laicos</a:t>
                      </a:r>
                      <a:endParaRPr lang="en-US" sz="2400" b="1" i="0" dirty="0">
                        <a:latin typeface="Times Roman"/>
                        <a:cs typeface="Times Roman"/>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algn="ctr"/>
                      <a:endParaRPr lang="en-US" b="1" i="1" dirty="0">
                        <a:latin typeface="Times Roman"/>
                        <a:cs typeface="Times Roman"/>
                      </a:endParaRPr>
                    </a:p>
                  </a:txBody>
                  <a:tcPr anchor="ctr"/>
                </a:tc>
                <a:tc>
                  <a:txBody>
                    <a:bodyPr/>
                    <a:lstStyle/>
                    <a:p>
                      <a:pPr algn="ctr"/>
                      <a:endParaRPr lang="en-US" b="1" i="1">
                        <a:latin typeface="Times Roman"/>
                        <a:cs typeface="Times Roman"/>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extLst>
                  <a:ext uri="{0D108BD9-81ED-4DB2-BD59-A6C34878D82A}">
                    <a16:rowId xmlns:a16="http://schemas.microsoft.com/office/drawing/2014/main" val="10006"/>
                  </a:ext>
                </a:extLst>
              </a:tr>
              <a:tr h="528754">
                <a:tc>
                  <a:txBody>
                    <a:bodyPr/>
                    <a:lstStyle/>
                    <a:p>
                      <a:r>
                        <a:rPr lang="en-US" sz="2400" b="1" i="0" dirty="0">
                          <a:latin typeface="Times Roman"/>
                          <a:cs typeface="Times Roman"/>
                        </a:rPr>
                        <a:t>Padres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i="0" u="none" strike="noStrike" noProof="0" dirty="0"/>
                    </a:p>
                  </a:txBody>
                  <a:tcPr anchor="ctr"/>
                </a:tc>
                <a:tc>
                  <a:txBody>
                    <a:bodyPr/>
                    <a:lstStyle/>
                    <a:p>
                      <a:pPr algn="ctr"/>
                      <a:endParaRPr lang="en-US" b="1" i="1">
                        <a:latin typeface="Times Roman"/>
                        <a:cs typeface="Times Roman"/>
                      </a:endParaRPr>
                    </a:p>
                  </a:txBody>
                  <a:tcPr anchor="ctr"/>
                </a:tc>
                <a:tc>
                  <a:txBody>
                    <a:bodyPr/>
                    <a:lstStyle/>
                    <a:p>
                      <a:pPr algn="ctr"/>
                      <a:endParaRPr lang="en-US" b="1" i="1" dirty="0">
                        <a:latin typeface="Times Roman"/>
                        <a:cs typeface="Times Roman"/>
                      </a:endParaRPr>
                    </a:p>
                  </a:txBody>
                  <a:tcPr anchor="ctr"/>
                </a:tc>
                <a:tc>
                  <a:txBody>
                    <a:bodyPr/>
                    <a:lstStyle/>
                    <a:p>
                      <a:pPr algn="ctr"/>
                      <a:endParaRPr lang="en-US" b="1" i="1">
                        <a:latin typeface="Times Roman"/>
                        <a:cs typeface="Times Roman"/>
                      </a:endParaRPr>
                    </a:p>
                  </a:txBody>
                  <a:tcPr anchor="ctr"/>
                </a:tc>
                <a:tc>
                  <a:txBody>
                    <a:bodyPr/>
                    <a:lstStyle/>
                    <a:p>
                      <a:pPr algn="ctr"/>
                      <a:endParaRPr lang="en-US" b="1" i="1">
                        <a:latin typeface="Times Roman"/>
                        <a:cs typeface="Times Roman"/>
                      </a:endParaRPr>
                    </a:p>
                  </a:txBody>
                  <a:tcPr anchor="ctr"/>
                </a:tc>
                <a:extLst>
                  <a:ext uri="{0D108BD9-81ED-4DB2-BD59-A6C34878D82A}">
                    <a16:rowId xmlns:a16="http://schemas.microsoft.com/office/drawing/2014/main" val="10007"/>
                  </a:ext>
                </a:extLst>
              </a:tr>
              <a:tr h="528754">
                <a:tc>
                  <a:txBody>
                    <a:bodyPr/>
                    <a:lstStyle/>
                    <a:p>
                      <a:r>
                        <a:rPr lang="en-US" sz="2400" b="1" i="0" dirty="0" err="1">
                          <a:latin typeface="Times Roman"/>
                          <a:cs typeface="Times Roman"/>
                        </a:rPr>
                        <a:t>Ministerio</a:t>
                      </a:r>
                      <a:r>
                        <a:rPr lang="en-US" sz="2400" b="1" i="0" dirty="0">
                          <a:latin typeface="Times Roman"/>
                          <a:cs typeface="Times Roman"/>
                        </a:rPr>
                        <a:t> de Pareja</a:t>
                      </a:r>
                    </a:p>
                  </a:txBody>
                  <a:tcPr/>
                </a:tc>
                <a:tc>
                  <a:txBody>
                    <a:bodyPr/>
                    <a:lstStyle/>
                    <a:p>
                      <a:pPr algn="ctr"/>
                      <a:endParaRPr lang="en-US" b="1" i="1" dirty="0">
                        <a:latin typeface="Times Roman"/>
                        <a:cs typeface="Times Roman"/>
                      </a:endParaRPr>
                    </a:p>
                  </a:txBody>
                  <a:tcPr anchor="ctr"/>
                </a:tc>
                <a:tc>
                  <a:txBody>
                    <a:bodyPr/>
                    <a:lstStyle/>
                    <a:p>
                      <a:pPr algn="ctr"/>
                      <a:endParaRPr lang="en-US" b="1" i="1" dirty="0">
                        <a:latin typeface="Times Roman"/>
                        <a:cs typeface="Times Roman"/>
                      </a:endParaRPr>
                    </a:p>
                  </a:txBody>
                  <a:tcPr anchor="ctr"/>
                </a:tc>
                <a:tc>
                  <a:txBody>
                    <a:bodyPr/>
                    <a:lstStyle/>
                    <a:p>
                      <a:pPr algn="ctr"/>
                      <a:endParaRPr lang="en-US" b="1" i="1" dirty="0">
                        <a:latin typeface="Times Roman"/>
                        <a:cs typeface="Times Roman"/>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strike="noStrike" noProof="0" dirty="0"/>
                        <a:t>✔</a:t>
                      </a:r>
                      <a:endParaRPr lang="en-US" sz="1800" b="0" i="0" u="none" strike="noStrike" noProof="0" dirty="0"/>
                    </a:p>
                  </a:txBody>
                  <a:tcPr anchor="ctr"/>
                </a:tc>
                <a:tc>
                  <a:txBody>
                    <a:bodyPr/>
                    <a:lstStyle/>
                    <a:p>
                      <a:pPr algn="ctr"/>
                      <a:endParaRPr lang="en-US" b="1" i="1" dirty="0">
                        <a:latin typeface="Times Roman"/>
                        <a:cs typeface="Times Roman"/>
                      </a:endParaRPr>
                    </a:p>
                  </a:txBody>
                  <a:tcPr anchor="ctr"/>
                </a:tc>
                <a:tc>
                  <a:txBody>
                    <a:bodyPr/>
                    <a:lstStyle/>
                    <a:p>
                      <a:pPr algn="ctr"/>
                      <a:endParaRPr lang="en-US" b="1" i="1" dirty="0">
                        <a:latin typeface="Times Roman"/>
                        <a:cs typeface="Times Roman"/>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9972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7010-7E83-5E47-AB55-EB95C6B432DD}"/>
              </a:ext>
            </a:extLst>
          </p:cNvPr>
          <p:cNvSpPr>
            <a:spLocks noGrp="1"/>
          </p:cNvSpPr>
          <p:nvPr>
            <p:ph type="ctrTitle"/>
          </p:nvPr>
        </p:nvSpPr>
        <p:spPr>
          <a:xfrm>
            <a:off x="175367" y="228601"/>
            <a:ext cx="11206741" cy="686340"/>
          </a:xfrm>
        </p:spPr>
        <p:txBody>
          <a:bodyPr>
            <a:normAutofit fontScale="90000"/>
          </a:bodyPr>
          <a:lstStyle/>
          <a:p>
            <a:r>
              <a:rPr lang="es-ES" dirty="0">
                <a:solidFill>
                  <a:schemeClr val="tx1"/>
                </a:solidFill>
                <a:latin typeface="Gotham Medium" pitchFamily="2" charset="0"/>
                <a:cs typeface="Gotham Medium" pitchFamily="2" charset="0"/>
              </a:rPr>
              <a:t>TIEMPO Y TALENTO DE LOS FELIGRESES </a:t>
            </a:r>
            <a:endParaRPr lang="en-US" sz="4800" dirty="0">
              <a:solidFill>
                <a:schemeClr val="tx1"/>
              </a:solidFill>
            </a:endParaRPr>
          </a:p>
        </p:txBody>
      </p:sp>
      <p:graphicFrame>
        <p:nvGraphicFramePr>
          <p:cNvPr id="3" name="Table 4">
            <a:extLst>
              <a:ext uri="{FF2B5EF4-FFF2-40B4-BE49-F238E27FC236}">
                <a16:creationId xmlns:a16="http://schemas.microsoft.com/office/drawing/2014/main" id="{0534EC34-C603-6F4F-91F7-B6C99771D6BA}"/>
              </a:ext>
            </a:extLst>
          </p:cNvPr>
          <p:cNvGraphicFramePr>
            <a:graphicFrameLocks noGrp="1"/>
          </p:cNvGraphicFramePr>
          <p:nvPr>
            <p:extLst>
              <p:ext uri="{D42A27DB-BD31-4B8C-83A1-F6EECF244321}">
                <p14:modId xmlns:p14="http://schemas.microsoft.com/office/powerpoint/2010/main" val="1184394304"/>
              </p:ext>
            </p:extLst>
          </p:nvPr>
        </p:nvGraphicFramePr>
        <p:xfrm>
          <a:off x="6318551" y="1394919"/>
          <a:ext cx="5336459" cy="3444240"/>
        </p:xfrm>
        <a:graphic>
          <a:graphicData uri="http://schemas.openxmlformats.org/drawingml/2006/table">
            <a:tbl>
              <a:tblPr firstRow="1" bandRow="1">
                <a:tableStyleId>{5C22544A-7EE6-4342-B048-85BDC9FD1C3A}</a:tableStyleId>
              </a:tblPr>
              <a:tblGrid>
                <a:gridCol w="4117279">
                  <a:extLst>
                    <a:ext uri="{9D8B030D-6E8A-4147-A177-3AD203B41FA5}">
                      <a16:colId xmlns:a16="http://schemas.microsoft.com/office/drawing/2014/main" val="2991393367"/>
                    </a:ext>
                  </a:extLst>
                </a:gridCol>
                <a:gridCol w="1219180">
                  <a:extLst>
                    <a:ext uri="{9D8B030D-6E8A-4147-A177-3AD203B41FA5}">
                      <a16:colId xmlns:a16="http://schemas.microsoft.com/office/drawing/2014/main" val="290972898"/>
                    </a:ext>
                  </a:extLst>
                </a:gridCol>
              </a:tblGrid>
              <a:tr h="473736">
                <a:tc>
                  <a:txBody>
                    <a:bodyPr/>
                    <a:lstStyle/>
                    <a:p>
                      <a:r>
                        <a:rPr lang="en-US" sz="2800" b="1" i="0" dirty="0" err="1">
                          <a:solidFill>
                            <a:srgbClr val="E6C845"/>
                          </a:solidFill>
                          <a:latin typeface="Times Roman"/>
                          <a:cs typeface="Times Roman"/>
                        </a:rPr>
                        <a:t>Catequesis</a:t>
                      </a:r>
                      <a:endParaRPr lang="en-US" sz="2800" b="1" i="0" dirty="0">
                        <a:solidFill>
                          <a:srgbClr val="E6C845"/>
                        </a:solidFill>
                        <a:latin typeface="Times Roman"/>
                        <a:cs typeface="Times Roman"/>
                      </a:endParaRPr>
                    </a:p>
                  </a:txBody>
                  <a:tcPr marL="68580" marR="68580">
                    <a:solidFill>
                      <a:srgbClr val="071638"/>
                    </a:solidFill>
                  </a:tcPr>
                </a:tc>
                <a:tc>
                  <a:txBody>
                    <a:bodyPr/>
                    <a:lstStyle/>
                    <a:p>
                      <a:pPr algn="ctr"/>
                      <a:r>
                        <a:rPr lang="en-US" sz="2800" b="1" i="0">
                          <a:solidFill>
                            <a:srgbClr val="E6C845"/>
                          </a:solidFill>
                          <a:latin typeface="Times Roman"/>
                          <a:cs typeface="Times Roman"/>
                        </a:rPr>
                        <a:t>#</a:t>
                      </a:r>
                    </a:p>
                  </a:txBody>
                  <a:tcPr marL="68580" marR="68580">
                    <a:solidFill>
                      <a:srgbClr val="071638"/>
                    </a:solidFill>
                  </a:tcPr>
                </a:tc>
                <a:extLst>
                  <a:ext uri="{0D108BD9-81ED-4DB2-BD59-A6C34878D82A}">
                    <a16:rowId xmlns:a16="http://schemas.microsoft.com/office/drawing/2014/main" val="606983675"/>
                  </a:ext>
                </a:extLst>
              </a:tr>
              <a:tr h="479285">
                <a:tc>
                  <a:txBody>
                    <a:bodyPr/>
                    <a:lstStyle/>
                    <a:p>
                      <a:r>
                        <a:rPr lang="en-US" sz="2800" b="1" i="0" dirty="0" err="1">
                          <a:latin typeface="Times Roman"/>
                          <a:cs typeface="Times Roman"/>
                        </a:rPr>
                        <a:t>Catequistas</a:t>
                      </a:r>
                      <a:r>
                        <a:rPr lang="en-US" sz="2800" b="1" i="0" dirty="0">
                          <a:latin typeface="Times Roman"/>
                          <a:cs typeface="Times Roman"/>
                        </a:rPr>
                        <a:t> P-12</a:t>
                      </a:r>
                    </a:p>
                  </a:txBody>
                  <a:tcPr marL="68580" marR="68580"/>
                </a:tc>
                <a:tc>
                  <a:txBody>
                    <a:bodyPr/>
                    <a:lstStyle/>
                    <a:p>
                      <a:pPr algn="ctr"/>
                      <a:r>
                        <a:rPr lang="en-US" sz="2800" b="1" i="0" dirty="0">
                          <a:latin typeface="Times Roman"/>
                          <a:cs typeface="Times Roman"/>
                        </a:rPr>
                        <a:t>12</a:t>
                      </a:r>
                    </a:p>
                  </a:txBody>
                  <a:tcPr marL="68580" marR="68580"/>
                </a:tc>
                <a:extLst>
                  <a:ext uri="{0D108BD9-81ED-4DB2-BD59-A6C34878D82A}">
                    <a16:rowId xmlns:a16="http://schemas.microsoft.com/office/drawing/2014/main" val="376501150"/>
                  </a:ext>
                </a:extLst>
              </a:tr>
              <a:tr h="479285">
                <a:tc>
                  <a:txBody>
                    <a:bodyPr/>
                    <a:lstStyle/>
                    <a:p>
                      <a:r>
                        <a:rPr lang="en-US" sz="2800" b="1" i="0" dirty="0" err="1">
                          <a:latin typeface="Times Roman"/>
                          <a:cs typeface="Times Roman"/>
                        </a:rPr>
                        <a:t>Catequistas</a:t>
                      </a:r>
                      <a:r>
                        <a:rPr lang="en-US" sz="2800" b="1" i="0" dirty="0">
                          <a:latin typeface="Times Roman"/>
                          <a:cs typeface="Times Roman"/>
                        </a:rPr>
                        <a:t> </a:t>
                      </a:r>
                      <a:r>
                        <a:rPr lang="en-US" sz="2800" b="1" i="0" dirty="0" err="1">
                          <a:latin typeface="Times Roman"/>
                          <a:cs typeface="Times Roman"/>
                        </a:rPr>
                        <a:t>adultos</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2</a:t>
                      </a:r>
                    </a:p>
                  </a:txBody>
                  <a:tcPr marL="68580" marR="68580"/>
                </a:tc>
                <a:extLst>
                  <a:ext uri="{0D108BD9-81ED-4DB2-BD59-A6C34878D82A}">
                    <a16:rowId xmlns:a16="http://schemas.microsoft.com/office/drawing/2014/main" val="2173883401"/>
                  </a:ext>
                </a:extLst>
              </a:tr>
              <a:tr h="576726">
                <a:tc>
                  <a:txBody>
                    <a:bodyPr/>
                    <a:lstStyle/>
                    <a:p>
                      <a:r>
                        <a:rPr lang="en-US" sz="2800" b="1" i="0" dirty="0" err="1">
                          <a:latin typeface="Times Roman"/>
                          <a:cs typeface="Times Roman"/>
                        </a:rPr>
                        <a:t>Catequistas</a:t>
                      </a:r>
                      <a:r>
                        <a:rPr lang="en-US" sz="2800" b="1" i="0" dirty="0">
                          <a:latin typeface="Times Roman"/>
                          <a:cs typeface="Times Roman"/>
                        </a:rPr>
                        <a:t> </a:t>
                      </a:r>
                      <a:r>
                        <a:rPr lang="en-US" sz="2800" b="1" i="0" dirty="0" err="1">
                          <a:latin typeface="Times Roman"/>
                          <a:cs typeface="Times Roman"/>
                        </a:rPr>
                        <a:t>Certificados</a:t>
                      </a:r>
                      <a:r>
                        <a:rPr lang="en-US" sz="2800" b="1" i="0" dirty="0">
                          <a:latin typeface="Times Roman"/>
                          <a:cs typeface="Times Roman"/>
                        </a:rPr>
                        <a:t> VSI</a:t>
                      </a:r>
                    </a:p>
                  </a:txBody>
                  <a:tcPr marL="68580" marR="68580"/>
                </a:tc>
                <a:tc>
                  <a:txBody>
                    <a:bodyPr/>
                    <a:lstStyle/>
                    <a:p>
                      <a:pPr algn="ctr"/>
                      <a:r>
                        <a:rPr lang="en-US" sz="2800" b="1" i="0" dirty="0">
                          <a:latin typeface="Times Roman"/>
                          <a:cs typeface="Times Roman"/>
                        </a:rPr>
                        <a:t>0</a:t>
                      </a:r>
                    </a:p>
                  </a:txBody>
                  <a:tcPr marL="68580" marR="68580"/>
                </a:tc>
                <a:extLst>
                  <a:ext uri="{0D108BD9-81ED-4DB2-BD59-A6C34878D82A}">
                    <a16:rowId xmlns:a16="http://schemas.microsoft.com/office/drawing/2014/main" val="1307229613"/>
                  </a:ext>
                </a:extLst>
              </a:tr>
              <a:tr h="852724">
                <a:tc>
                  <a:txBody>
                    <a:bodyPr/>
                    <a:lstStyle/>
                    <a:p>
                      <a:r>
                        <a:rPr lang="en-US" sz="2800" b="1" i="0" dirty="0" err="1">
                          <a:latin typeface="Times Roman"/>
                          <a:cs typeface="Times Roman"/>
                        </a:rPr>
                        <a:t>Ministros</a:t>
                      </a:r>
                      <a:r>
                        <a:rPr lang="en-US" sz="2800" b="1" i="0" dirty="0">
                          <a:latin typeface="Times Roman"/>
                          <a:cs typeface="Times Roman"/>
                        </a:rPr>
                        <a:t> </a:t>
                      </a:r>
                      <a:r>
                        <a:rPr lang="en-US" sz="2800" b="1" i="0" dirty="0" err="1">
                          <a:latin typeface="Times Roman"/>
                          <a:cs typeface="Times Roman"/>
                        </a:rPr>
                        <a:t>laicos</a:t>
                      </a:r>
                      <a:r>
                        <a:rPr lang="en-US" sz="2800" b="1" i="0" dirty="0">
                          <a:latin typeface="Times Roman"/>
                          <a:cs typeface="Times Roman"/>
                        </a:rPr>
                        <a:t> </a:t>
                      </a:r>
                      <a:r>
                        <a:rPr lang="en-US" sz="2800" b="1" i="0" dirty="0" err="1">
                          <a:latin typeface="Times Roman"/>
                          <a:cs typeface="Times Roman"/>
                        </a:rPr>
                        <a:t>comisionados</a:t>
                      </a:r>
                      <a:endParaRPr lang="en-US" sz="2800" b="1" i="0" dirty="0">
                        <a:latin typeface="Times Roman"/>
                        <a:cs typeface="Times Roman"/>
                      </a:endParaRPr>
                    </a:p>
                  </a:txBody>
                  <a:tcPr marL="68580" marR="6858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i="0" dirty="0">
                          <a:latin typeface="Times Roman"/>
                          <a:cs typeface="Times Roman"/>
                        </a:rPr>
                        <a:t>8</a:t>
                      </a:r>
                    </a:p>
                  </a:txBody>
                  <a:tcPr marL="68580" marR="68580"/>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B0327FCD-079B-2140-ADE2-FD4FF40EDA70}"/>
              </a:ext>
            </a:extLst>
          </p:cNvPr>
          <p:cNvGraphicFramePr>
            <a:graphicFrameLocks noGrp="1"/>
          </p:cNvGraphicFramePr>
          <p:nvPr>
            <p:extLst>
              <p:ext uri="{D42A27DB-BD31-4B8C-83A1-F6EECF244321}">
                <p14:modId xmlns:p14="http://schemas.microsoft.com/office/powerpoint/2010/main" val="469421992"/>
              </p:ext>
            </p:extLst>
          </p:nvPr>
        </p:nvGraphicFramePr>
        <p:xfrm>
          <a:off x="485625" y="1376766"/>
          <a:ext cx="5293113" cy="5331844"/>
        </p:xfrm>
        <a:graphic>
          <a:graphicData uri="http://schemas.openxmlformats.org/drawingml/2006/table">
            <a:tbl>
              <a:tblPr firstRow="1" bandRow="1">
                <a:tableStyleId>{5C22544A-7EE6-4342-B048-85BDC9FD1C3A}</a:tableStyleId>
              </a:tblPr>
              <a:tblGrid>
                <a:gridCol w="4117742">
                  <a:extLst>
                    <a:ext uri="{9D8B030D-6E8A-4147-A177-3AD203B41FA5}">
                      <a16:colId xmlns:a16="http://schemas.microsoft.com/office/drawing/2014/main" val="627953721"/>
                    </a:ext>
                  </a:extLst>
                </a:gridCol>
                <a:gridCol w="1175371">
                  <a:extLst>
                    <a:ext uri="{9D8B030D-6E8A-4147-A177-3AD203B41FA5}">
                      <a16:colId xmlns:a16="http://schemas.microsoft.com/office/drawing/2014/main" val="310576444"/>
                    </a:ext>
                  </a:extLst>
                </a:gridCol>
              </a:tblGrid>
              <a:tr h="481136">
                <a:tc>
                  <a:txBody>
                    <a:bodyPr/>
                    <a:lstStyle/>
                    <a:p>
                      <a:r>
                        <a:rPr lang="en-US" sz="2800" b="1" i="0" dirty="0" err="1">
                          <a:solidFill>
                            <a:srgbClr val="E6C845"/>
                          </a:solidFill>
                          <a:latin typeface="Times Roman"/>
                          <a:cs typeface="Times Roman"/>
                        </a:rPr>
                        <a:t>Liturgia</a:t>
                      </a:r>
                      <a:endParaRPr lang="en-US" sz="2800" b="1" i="0" dirty="0">
                        <a:solidFill>
                          <a:srgbClr val="E6C845"/>
                        </a:solidFill>
                        <a:latin typeface="Times Roman"/>
                        <a:cs typeface="Times Roman"/>
                      </a:endParaRPr>
                    </a:p>
                  </a:txBody>
                  <a:tcPr marL="68580" marR="68580">
                    <a:solidFill>
                      <a:srgbClr val="071638"/>
                    </a:solidFill>
                  </a:tcPr>
                </a:tc>
                <a:tc>
                  <a:txBody>
                    <a:bodyPr/>
                    <a:lstStyle/>
                    <a:p>
                      <a:pPr algn="ctr"/>
                      <a:r>
                        <a:rPr lang="en-US" sz="2800" b="1" i="0">
                          <a:solidFill>
                            <a:srgbClr val="E6C845"/>
                          </a:solidFill>
                          <a:latin typeface="Times Roman"/>
                          <a:cs typeface="Times Roman"/>
                        </a:rPr>
                        <a:t>#</a:t>
                      </a:r>
                    </a:p>
                  </a:txBody>
                  <a:tcPr marL="68580" marR="68580">
                    <a:solidFill>
                      <a:srgbClr val="071638"/>
                    </a:solidFill>
                  </a:tcPr>
                </a:tc>
                <a:extLst>
                  <a:ext uri="{0D108BD9-81ED-4DB2-BD59-A6C34878D82A}">
                    <a16:rowId xmlns:a16="http://schemas.microsoft.com/office/drawing/2014/main" val="2759066755"/>
                  </a:ext>
                </a:extLst>
              </a:tr>
              <a:tr h="481136">
                <a:tc>
                  <a:txBody>
                    <a:bodyPr/>
                    <a:lstStyle/>
                    <a:p>
                      <a:r>
                        <a:rPr lang="en-US" sz="2800" b="1" i="0" dirty="0" err="1">
                          <a:latin typeface="Times Roman"/>
                          <a:cs typeface="Times Roman"/>
                        </a:rPr>
                        <a:t>Lectores</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15</a:t>
                      </a:r>
                    </a:p>
                  </a:txBody>
                  <a:tcPr marL="68580" marR="68580"/>
                </a:tc>
                <a:extLst>
                  <a:ext uri="{0D108BD9-81ED-4DB2-BD59-A6C34878D82A}">
                    <a16:rowId xmlns:a16="http://schemas.microsoft.com/office/drawing/2014/main" val="10001"/>
                  </a:ext>
                </a:extLst>
              </a:tr>
              <a:tr h="481136">
                <a:tc>
                  <a:txBody>
                    <a:bodyPr/>
                    <a:lstStyle/>
                    <a:p>
                      <a:r>
                        <a:rPr lang="en-US" sz="2800" b="1" i="0" dirty="0" err="1">
                          <a:latin typeface="Times Roman"/>
                          <a:cs typeface="Times Roman"/>
                        </a:rPr>
                        <a:t>Sacristanes</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3</a:t>
                      </a:r>
                    </a:p>
                  </a:txBody>
                  <a:tcPr marL="68580" marR="68580"/>
                </a:tc>
                <a:extLst>
                  <a:ext uri="{0D108BD9-81ED-4DB2-BD59-A6C34878D82A}">
                    <a16:rowId xmlns:a16="http://schemas.microsoft.com/office/drawing/2014/main" val="4080627875"/>
                  </a:ext>
                </a:extLst>
              </a:tr>
              <a:tr h="668404">
                <a:tc>
                  <a:txBody>
                    <a:bodyPr/>
                    <a:lstStyle/>
                    <a:p>
                      <a:r>
                        <a:rPr lang="en-US" sz="2800" b="1" i="0" dirty="0" err="1">
                          <a:latin typeface="Times Roman"/>
                          <a:cs typeface="Times Roman"/>
                        </a:rPr>
                        <a:t>Ministros</a:t>
                      </a:r>
                      <a:r>
                        <a:rPr lang="en-US" sz="2800" b="1" i="0" dirty="0">
                          <a:latin typeface="Times Roman"/>
                          <a:cs typeface="Times Roman"/>
                        </a:rPr>
                        <a:t> </a:t>
                      </a:r>
                      <a:r>
                        <a:rPr lang="en-US" sz="2800" b="1" i="0" dirty="0" err="1">
                          <a:latin typeface="Times Roman"/>
                          <a:cs typeface="Times Roman"/>
                        </a:rPr>
                        <a:t>Eucarísticos</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11</a:t>
                      </a:r>
                    </a:p>
                  </a:txBody>
                  <a:tcPr marL="68580" marR="68580"/>
                </a:tc>
                <a:extLst>
                  <a:ext uri="{0D108BD9-81ED-4DB2-BD59-A6C34878D82A}">
                    <a16:rowId xmlns:a16="http://schemas.microsoft.com/office/drawing/2014/main" val="3179694794"/>
                  </a:ext>
                </a:extLst>
              </a:tr>
              <a:tr h="481136">
                <a:tc>
                  <a:txBody>
                    <a:bodyPr/>
                    <a:lstStyle/>
                    <a:p>
                      <a:r>
                        <a:rPr lang="en-US" sz="2800" b="1" i="0" dirty="0" err="1">
                          <a:latin typeface="Times Roman"/>
                          <a:cs typeface="Times Roman"/>
                        </a:rPr>
                        <a:t>Ujieres</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9</a:t>
                      </a:r>
                    </a:p>
                  </a:txBody>
                  <a:tcPr marL="68580" marR="68580"/>
                </a:tc>
                <a:extLst>
                  <a:ext uri="{0D108BD9-81ED-4DB2-BD59-A6C34878D82A}">
                    <a16:rowId xmlns:a16="http://schemas.microsoft.com/office/drawing/2014/main" val="3773009098"/>
                  </a:ext>
                </a:extLst>
              </a:tr>
              <a:tr h="481136">
                <a:tc>
                  <a:txBody>
                    <a:bodyPr/>
                    <a:lstStyle/>
                    <a:p>
                      <a:r>
                        <a:rPr lang="en-US" sz="2800" b="1" i="0" dirty="0" err="1">
                          <a:latin typeface="Times Roman"/>
                          <a:cs typeface="Times Roman"/>
                        </a:rPr>
                        <a:t>Saludadores</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18</a:t>
                      </a:r>
                    </a:p>
                  </a:txBody>
                  <a:tcPr marL="68580" marR="68580"/>
                </a:tc>
                <a:extLst>
                  <a:ext uri="{0D108BD9-81ED-4DB2-BD59-A6C34878D82A}">
                    <a16:rowId xmlns:a16="http://schemas.microsoft.com/office/drawing/2014/main" val="505448244"/>
                  </a:ext>
                </a:extLst>
              </a:tr>
              <a:tr h="481136">
                <a:tc>
                  <a:txBody>
                    <a:bodyPr/>
                    <a:lstStyle/>
                    <a:p>
                      <a:r>
                        <a:rPr lang="en-US" sz="2800" b="1" i="0" dirty="0" err="1">
                          <a:latin typeface="Times Roman"/>
                          <a:cs typeface="Times Roman"/>
                        </a:rPr>
                        <a:t>Monaguillos</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16</a:t>
                      </a:r>
                    </a:p>
                  </a:txBody>
                  <a:tcPr marL="68580" marR="68580"/>
                </a:tc>
                <a:extLst>
                  <a:ext uri="{0D108BD9-81ED-4DB2-BD59-A6C34878D82A}">
                    <a16:rowId xmlns:a16="http://schemas.microsoft.com/office/drawing/2014/main" val="4175520105"/>
                  </a:ext>
                </a:extLst>
              </a:tr>
              <a:tr h="481136">
                <a:tc>
                  <a:txBody>
                    <a:bodyPr/>
                    <a:lstStyle/>
                    <a:p>
                      <a:r>
                        <a:rPr lang="en-US" sz="2800" b="1" i="0" dirty="0" err="1">
                          <a:latin typeface="Times Roman"/>
                          <a:cs typeface="Times Roman"/>
                        </a:rPr>
                        <a:t>Miembros</a:t>
                      </a:r>
                      <a:r>
                        <a:rPr lang="en-US" sz="2800" b="1" i="0" dirty="0">
                          <a:latin typeface="Times Roman"/>
                          <a:cs typeface="Times Roman"/>
                        </a:rPr>
                        <a:t> del </a:t>
                      </a:r>
                      <a:r>
                        <a:rPr lang="en-US" sz="2800" b="1" i="0" dirty="0" err="1">
                          <a:latin typeface="Times Roman"/>
                          <a:cs typeface="Times Roman"/>
                        </a:rPr>
                        <a:t>coro</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10</a:t>
                      </a:r>
                    </a:p>
                  </a:txBody>
                  <a:tcPr marL="68580" marR="68580"/>
                </a:tc>
                <a:extLst>
                  <a:ext uri="{0D108BD9-81ED-4DB2-BD59-A6C34878D82A}">
                    <a16:rowId xmlns:a16="http://schemas.microsoft.com/office/drawing/2014/main" val="3743230847"/>
                  </a:ext>
                </a:extLst>
              </a:tr>
              <a:tr h="481136">
                <a:tc>
                  <a:txBody>
                    <a:bodyPr/>
                    <a:lstStyle/>
                    <a:p>
                      <a:r>
                        <a:rPr lang="en-US" sz="2800" b="1" i="0" dirty="0" err="1">
                          <a:latin typeface="Times Roman"/>
                          <a:cs typeface="Times Roman"/>
                        </a:rPr>
                        <a:t>Acompañante</a:t>
                      </a:r>
                      <a:endParaRPr lang="en-US" sz="2800" b="1" i="0" dirty="0">
                        <a:latin typeface="Times Roman"/>
                        <a:cs typeface="Times Roman"/>
                      </a:endParaRPr>
                    </a:p>
                  </a:txBody>
                  <a:tcPr marL="68580" marR="68580"/>
                </a:tc>
                <a:tc>
                  <a:txBody>
                    <a:bodyPr/>
                    <a:lstStyle/>
                    <a:p>
                      <a:pPr algn="ctr"/>
                      <a:r>
                        <a:rPr lang="en-US" sz="2800" b="1" i="0" dirty="0">
                          <a:latin typeface="Times Roman"/>
                          <a:cs typeface="Times Roman"/>
                        </a:rPr>
                        <a:t>10</a:t>
                      </a:r>
                    </a:p>
                  </a:txBody>
                  <a:tcPr marL="68580" marR="68580"/>
                </a:tc>
                <a:extLst>
                  <a:ext uri="{0D108BD9-81ED-4DB2-BD59-A6C34878D82A}">
                    <a16:rowId xmlns:a16="http://schemas.microsoft.com/office/drawing/2014/main" val="2567018039"/>
                  </a:ext>
                </a:extLst>
              </a:tr>
              <a:tr h="481136">
                <a:tc>
                  <a:txBody>
                    <a:bodyPr/>
                    <a:lstStyle/>
                    <a:p>
                      <a:r>
                        <a:rPr lang="en-US" sz="2800" b="1" i="0" dirty="0">
                          <a:latin typeface="Times Roman"/>
                          <a:cs typeface="Times Roman"/>
                        </a:rPr>
                        <a:t>Cantores</a:t>
                      </a:r>
                    </a:p>
                  </a:txBody>
                  <a:tcPr marL="68580" marR="68580"/>
                </a:tc>
                <a:tc>
                  <a:txBody>
                    <a:bodyPr/>
                    <a:lstStyle/>
                    <a:p>
                      <a:pPr algn="ctr"/>
                      <a:r>
                        <a:rPr lang="en-US" sz="2800" b="1" i="0" dirty="0">
                          <a:latin typeface="Times Roman"/>
                          <a:cs typeface="Times Roman"/>
                        </a:rPr>
                        <a:t>4</a:t>
                      </a:r>
                    </a:p>
                  </a:txBody>
                  <a:tcPr marL="68580" marR="68580"/>
                </a:tc>
                <a:extLst>
                  <a:ext uri="{0D108BD9-81ED-4DB2-BD59-A6C34878D82A}">
                    <a16:rowId xmlns:a16="http://schemas.microsoft.com/office/drawing/2014/main" val="1286217654"/>
                  </a:ext>
                </a:extLst>
              </a:tr>
            </a:tbl>
          </a:graphicData>
        </a:graphic>
      </p:graphicFrame>
    </p:spTree>
    <p:extLst>
      <p:ext uri="{BB962C8B-B14F-4D97-AF65-F5344CB8AC3E}">
        <p14:creationId xmlns:p14="http://schemas.microsoft.com/office/powerpoint/2010/main" val="1486973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143000"/>
          </a:xfrm>
        </p:spPr>
        <p:txBody>
          <a:bodyPr>
            <a:normAutofit/>
          </a:bodyPr>
          <a:lstStyle/>
          <a:p>
            <a:r>
              <a:rPr lang="en-US" dirty="0">
                <a:solidFill>
                  <a:schemeClr val="tx1"/>
                </a:solidFill>
                <a:latin typeface="Gotham Medium" pitchFamily="2" charset="0"/>
                <a:cs typeface="Gotham Medium" pitchFamily="2" charset="0"/>
              </a:rPr>
              <a:t>PROMOCIÓN DE VOCACIONES</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2213223"/>
              </p:ext>
            </p:extLst>
          </p:nvPr>
        </p:nvGraphicFramePr>
        <p:xfrm>
          <a:off x="410914" y="1449930"/>
          <a:ext cx="11225418" cy="4690425"/>
        </p:xfrm>
        <a:graphic>
          <a:graphicData uri="http://schemas.openxmlformats.org/drawingml/2006/table">
            <a:tbl>
              <a:tblPr firstRow="1" bandRow="1">
                <a:tableStyleId>{3B4B98B0-60AC-42C2-AFA5-B58CD77FA1E5}</a:tableStyleId>
              </a:tblPr>
              <a:tblGrid>
                <a:gridCol w="6866757">
                  <a:extLst>
                    <a:ext uri="{9D8B030D-6E8A-4147-A177-3AD203B41FA5}">
                      <a16:colId xmlns:a16="http://schemas.microsoft.com/office/drawing/2014/main" val="20000"/>
                    </a:ext>
                  </a:extLst>
                </a:gridCol>
                <a:gridCol w="4358661">
                  <a:extLst>
                    <a:ext uri="{9D8B030D-6E8A-4147-A177-3AD203B41FA5}">
                      <a16:colId xmlns:a16="http://schemas.microsoft.com/office/drawing/2014/main" val="20001"/>
                    </a:ext>
                  </a:extLst>
                </a:gridCol>
              </a:tblGrid>
              <a:tr h="636585">
                <a:tc>
                  <a:txBody>
                    <a:bodyPr/>
                    <a:lstStyle/>
                    <a:p>
                      <a:r>
                        <a:rPr lang="en-US" sz="2800" b="1" i="0" dirty="0" err="1">
                          <a:solidFill>
                            <a:srgbClr val="E6C845"/>
                          </a:solidFill>
                          <a:latin typeface="Times Roman"/>
                          <a:cs typeface="Times Roman"/>
                        </a:rPr>
                        <a:t>Posibles</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actividades</a:t>
                      </a:r>
                      <a:endParaRPr lang="en-US" sz="2800" b="1" i="0" dirty="0">
                        <a:solidFill>
                          <a:srgbClr val="E6C845"/>
                        </a:solidFill>
                        <a:latin typeface="Times Roman"/>
                        <a:cs typeface="Times Roman"/>
                      </a:endParaRPr>
                    </a:p>
                  </a:txBody>
                  <a:tcPr>
                    <a:solidFill>
                      <a:srgbClr val="071638"/>
                    </a:solidFill>
                  </a:tcPr>
                </a:tc>
                <a:tc>
                  <a:txBody>
                    <a:bodyPr/>
                    <a:lstStyle/>
                    <a:p>
                      <a:pPr algn="ctr"/>
                      <a:r>
                        <a:rPr lang="en-US" sz="2800" b="1" i="0" dirty="0" err="1">
                          <a:solidFill>
                            <a:srgbClr val="E6C845"/>
                          </a:solidFill>
                          <a:latin typeface="Times Roman"/>
                          <a:cs typeface="Times Roman"/>
                        </a:rPr>
                        <a:t>Participación</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Parroquial</a:t>
                      </a:r>
                      <a:endParaRPr lang="en-US" sz="2800" b="1" i="0" dirty="0">
                        <a:solidFill>
                          <a:srgbClr val="E6C845"/>
                        </a:solidFill>
                        <a:latin typeface="Times Roman"/>
                        <a:cs typeface="Times Roman"/>
                      </a:endParaRPr>
                    </a:p>
                  </a:txBody>
                  <a:tcPr>
                    <a:solidFill>
                      <a:srgbClr val="071638"/>
                    </a:solidFill>
                  </a:tcPr>
                </a:tc>
                <a:extLst>
                  <a:ext uri="{0D108BD9-81ED-4DB2-BD59-A6C34878D82A}">
                    <a16:rowId xmlns:a16="http://schemas.microsoft.com/office/drawing/2014/main" val="10000"/>
                  </a:ext>
                </a:extLst>
              </a:tr>
              <a:tr h="436305">
                <a:tc>
                  <a:txBody>
                    <a:bodyPr/>
                    <a:lstStyle/>
                    <a:p>
                      <a:r>
                        <a:rPr lang="en-US" sz="2800" b="1" i="0" dirty="0" err="1">
                          <a:latin typeface="Times Roman"/>
                          <a:cs typeface="Times Roman"/>
                        </a:rPr>
                        <a:t>Totus</a:t>
                      </a:r>
                      <a:r>
                        <a:rPr lang="en-US" sz="2800" b="1" i="0" dirty="0">
                          <a:latin typeface="Times Roman"/>
                          <a:cs typeface="Times Roman"/>
                        </a:rPr>
                        <a:t> </a:t>
                      </a:r>
                      <a:r>
                        <a:rPr lang="en-US" sz="2800" b="1" i="0" dirty="0" err="1">
                          <a:latin typeface="Times Roman"/>
                          <a:cs typeface="Times Roman"/>
                        </a:rPr>
                        <a:t>Tuus</a:t>
                      </a:r>
                      <a:r>
                        <a:rPr lang="en-US" sz="2800" b="1" i="0" dirty="0">
                          <a:latin typeface="Times Roman"/>
                          <a:cs typeface="Times Roman"/>
                        </a:rPr>
                        <a:t> </a:t>
                      </a:r>
                    </a:p>
                  </a:txBody>
                  <a:tcPr/>
                </a:tc>
                <a:tc>
                  <a:txBody>
                    <a:bodyPr/>
                    <a:lstStyle/>
                    <a:p>
                      <a:pPr lvl="0" algn="ctr">
                        <a:lnSpc>
                          <a:spcPct val="100000"/>
                        </a:lnSpc>
                        <a:spcBef>
                          <a:spcPts val="0"/>
                        </a:spcBef>
                        <a:spcAft>
                          <a:spcPts val="0"/>
                        </a:spcAft>
                        <a:buNone/>
                      </a:pPr>
                      <a:r>
                        <a:rPr lang="en-US" sz="2800" b="0" i="0" u="none" strike="noStrike" noProof="0" dirty="0"/>
                        <a:t>✔</a:t>
                      </a:r>
                    </a:p>
                    <a:p>
                      <a:pPr lvl="0" algn="ctr">
                        <a:lnSpc>
                          <a:spcPct val="100000"/>
                        </a:lnSpc>
                        <a:spcBef>
                          <a:spcPts val="0"/>
                        </a:spcBef>
                        <a:spcAft>
                          <a:spcPts val="0"/>
                        </a:spcAft>
                        <a:buNone/>
                      </a:pPr>
                      <a:r>
                        <a:rPr lang="en-US" sz="2800" b="1" i="0" u="none" strike="noStrike" noProof="0" dirty="0">
                          <a:latin typeface="Times Roman"/>
                          <a:cs typeface="Times Roman"/>
                        </a:rPr>
                        <a:t>(0 girls, 1 boy - 2021)</a:t>
                      </a:r>
                      <a:endParaRPr lang="en-US" sz="2800" b="1" i="0" dirty="0">
                        <a:latin typeface="Times Roman"/>
                        <a:cs typeface="Times Roman"/>
                      </a:endParaRPr>
                    </a:p>
                  </a:txBody>
                  <a:tcPr/>
                </a:tc>
                <a:extLst>
                  <a:ext uri="{0D108BD9-81ED-4DB2-BD59-A6C34878D82A}">
                    <a16:rowId xmlns:a16="http://schemas.microsoft.com/office/drawing/2014/main" val="10001"/>
                  </a:ext>
                </a:extLst>
              </a:tr>
              <a:tr h="436305">
                <a:tc>
                  <a:txBody>
                    <a:bodyPr/>
                    <a:lstStyle/>
                    <a:p>
                      <a:r>
                        <a:rPr lang="en-US" sz="2800" b="1" i="0" dirty="0" err="1">
                          <a:latin typeface="Times Roman"/>
                          <a:cs typeface="Times Roman"/>
                        </a:rPr>
                        <a:t>Comité</a:t>
                      </a:r>
                      <a:r>
                        <a:rPr lang="en-US" sz="2800" b="1" i="0" dirty="0">
                          <a:latin typeface="Times Roman"/>
                          <a:cs typeface="Times Roman"/>
                        </a:rPr>
                        <a:t> </a:t>
                      </a:r>
                      <a:r>
                        <a:rPr lang="en-US" sz="2800" b="1" i="0" dirty="0" err="1">
                          <a:latin typeface="Times Roman"/>
                          <a:cs typeface="Times Roman"/>
                        </a:rPr>
                        <a:t>vocacional</a:t>
                      </a:r>
                      <a:endParaRPr lang="en-US" sz="2800" b="1" i="0" dirty="0">
                        <a:latin typeface="Times Roman"/>
                        <a:cs typeface="Times Roman"/>
                      </a:endParaRPr>
                    </a:p>
                  </a:txBody>
                  <a:tcPr/>
                </a:tc>
                <a:tc>
                  <a:txBody>
                    <a:bodyPr/>
                    <a:lstStyle/>
                    <a:p>
                      <a:pPr algn="ctr"/>
                      <a:endParaRPr lang="en-US" sz="2800" b="0" i="0" dirty="0">
                        <a:latin typeface="Times Roman"/>
                        <a:cs typeface="Times Roman"/>
                      </a:endParaRPr>
                    </a:p>
                  </a:txBody>
                  <a:tcPr/>
                </a:tc>
                <a:extLst>
                  <a:ext uri="{0D108BD9-81ED-4DB2-BD59-A6C34878D82A}">
                    <a16:rowId xmlns:a16="http://schemas.microsoft.com/office/drawing/2014/main" val="10002"/>
                  </a:ext>
                </a:extLst>
              </a:tr>
              <a:tr h="436305">
                <a:tc>
                  <a:txBody>
                    <a:bodyPr/>
                    <a:lstStyle/>
                    <a:p>
                      <a:r>
                        <a:rPr lang="en-US" sz="2800" b="1" i="0" dirty="0" err="1">
                          <a:latin typeface="Times Roman"/>
                          <a:cs typeface="Times Roman"/>
                        </a:rPr>
                        <a:t>Adoptar</a:t>
                      </a:r>
                      <a:r>
                        <a:rPr lang="en-US" sz="2800" b="1" i="0" dirty="0">
                          <a:latin typeface="Times Roman"/>
                          <a:cs typeface="Times Roman"/>
                        </a:rPr>
                        <a:t> un </a:t>
                      </a:r>
                      <a:r>
                        <a:rPr lang="en-US" sz="2800" b="1" i="0" dirty="0" err="1">
                          <a:latin typeface="Times Roman"/>
                          <a:cs typeface="Times Roman"/>
                        </a:rPr>
                        <a:t>seminarista</a:t>
                      </a:r>
                      <a:endParaRPr lang="en-US" sz="2800" b="1" i="0" dirty="0">
                        <a:latin typeface="Times Roman"/>
                        <a:cs typeface="Times Roman"/>
                      </a:endParaRPr>
                    </a:p>
                  </a:txBody>
                  <a:tcPr/>
                </a:tc>
                <a:tc>
                  <a:txBody>
                    <a:bodyPr/>
                    <a:lstStyle/>
                    <a:p>
                      <a:pPr lvl="0" algn="ctr">
                        <a:lnSpc>
                          <a:spcPct val="100000"/>
                        </a:lnSpc>
                        <a:spcBef>
                          <a:spcPts val="0"/>
                        </a:spcBef>
                        <a:spcAft>
                          <a:spcPts val="0"/>
                        </a:spcAft>
                        <a:buNone/>
                      </a:pPr>
                      <a:r>
                        <a:rPr lang="en-US" sz="2800" b="0" i="0" u="none" strike="noStrike" noProof="0" dirty="0"/>
                        <a:t>✔</a:t>
                      </a:r>
                    </a:p>
                  </a:txBody>
                  <a:tcPr/>
                </a:tc>
                <a:extLst>
                  <a:ext uri="{0D108BD9-81ED-4DB2-BD59-A6C34878D82A}">
                    <a16:rowId xmlns:a16="http://schemas.microsoft.com/office/drawing/2014/main" val="10003"/>
                  </a:ext>
                </a:extLst>
              </a:tr>
              <a:tr h="436305">
                <a:tc>
                  <a:txBody>
                    <a:bodyPr/>
                    <a:lstStyle/>
                    <a:p>
                      <a:r>
                        <a:rPr lang="en-US" sz="2800" b="1" i="0" dirty="0" err="1">
                          <a:latin typeface="Times Roman"/>
                          <a:cs typeface="Times Roman"/>
                        </a:rPr>
                        <a:t>Visitas</a:t>
                      </a:r>
                      <a:r>
                        <a:rPr lang="en-US" sz="2800" b="1" i="0" dirty="0">
                          <a:latin typeface="Times Roman"/>
                          <a:cs typeface="Times Roman"/>
                        </a:rPr>
                        <a:t> al </a:t>
                      </a:r>
                      <a:r>
                        <a:rPr lang="en-US" sz="2800" b="1" i="0" dirty="0" err="1">
                          <a:latin typeface="Times Roman"/>
                          <a:cs typeface="Times Roman"/>
                        </a:rPr>
                        <a:t>Seminario</a:t>
                      </a:r>
                      <a:endParaRPr lang="en-US" sz="2800" b="1" i="0" dirty="0">
                        <a:latin typeface="Times Roman"/>
                        <a:cs typeface="Times Roman"/>
                      </a:endParaRPr>
                    </a:p>
                  </a:txBody>
                  <a:tcPr/>
                </a:tc>
                <a:tc>
                  <a:txBody>
                    <a:bodyPr/>
                    <a:lstStyle/>
                    <a:p>
                      <a:pPr algn="ctr"/>
                      <a:endParaRPr lang="en-US" sz="2800" b="0" i="0" dirty="0">
                        <a:latin typeface="Times Roman"/>
                        <a:cs typeface="Times Roman"/>
                      </a:endParaRPr>
                    </a:p>
                  </a:txBody>
                  <a:tcPr/>
                </a:tc>
                <a:extLst>
                  <a:ext uri="{0D108BD9-81ED-4DB2-BD59-A6C34878D82A}">
                    <a16:rowId xmlns:a16="http://schemas.microsoft.com/office/drawing/2014/main" val="10004"/>
                  </a:ext>
                </a:extLst>
              </a:tr>
              <a:tr h="436305">
                <a:tc>
                  <a:txBody>
                    <a:bodyPr/>
                    <a:lstStyle/>
                    <a:p>
                      <a:r>
                        <a:rPr lang="es-ES" sz="2800" b="1" i="0" dirty="0" err="1">
                          <a:latin typeface="Times Roman"/>
                          <a:cs typeface="Times Roman"/>
                        </a:rPr>
                        <a:t>Nun</a:t>
                      </a:r>
                      <a:r>
                        <a:rPr lang="es-ES" sz="2800" b="1" i="0" dirty="0">
                          <a:latin typeface="Times Roman"/>
                          <a:cs typeface="Times Roman"/>
                        </a:rPr>
                        <a:t> Run o Visitación del Convento</a:t>
                      </a:r>
                      <a:endParaRPr lang="en-US" sz="2800" b="1" i="0" dirty="0">
                        <a:latin typeface="Times Roman"/>
                        <a:cs typeface="Times Roman"/>
                      </a:endParaRPr>
                    </a:p>
                  </a:txBody>
                  <a:tcPr/>
                </a:tc>
                <a:tc>
                  <a:txBody>
                    <a:bodyPr/>
                    <a:lstStyle/>
                    <a:p>
                      <a:pPr algn="ctr"/>
                      <a:endParaRPr lang="en-US" sz="2800" b="0" i="0">
                        <a:latin typeface="Times Roman"/>
                        <a:cs typeface="Times Roman"/>
                      </a:endParaRPr>
                    </a:p>
                  </a:txBody>
                  <a:tcPr/>
                </a:tc>
                <a:extLst>
                  <a:ext uri="{0D108BD9-81ED-4DB2-BD59-A6C34878D82A}">
                    <a16:rowId xmlns:a16="http://schemas.microsoft.com/office/drawing/2014/main" val="10005"/>
                  </a:ext>
                </a:extLst>
              </a:tr>
              <a:tr h="436305">
                <a:tc>
                  <a:txBody>
                    <a:bodyPr/>
                    <a:lstStyle/>
                    <a:p>
                      <a:r>
                        <a:rPr lang="en-US" sz="2800" b="1" i="0" dirty="0" err="1">
                          <a:latin typeface="Times Roman"/>
                          <a:cs typeface="Times Roman"/>
                        </a:rPr>
                        <a:t>Cenas</a:t>
                      </a:r>
                      <a:r>
                        <a:rPr lang="en-US" sz="2800" b="1" i="0" dirty="0">
                          <a:latin typeface="Times Roman"/>
                          <a:cs typeface="Times Roman"/>
                        </a:rPr>
                        <a:t> </a:t>
                      </a:r>
                      <a:r>
                        <a:rPr lang="en-US" sz="2800" b="1" i="0" dirty="0" err="1">
                          <a:latin typeface="Times Roman"/>
                          <a:cs typeface="Times Roman"/>
                        </a:rPr>
                        <a:t>Anuales</a:t>
                      </a:r>
                      <a:r>
                        <a:rPr lang="en-US" sz="2800" b="1" i="0" dirty="0">
                          <a:latin typeface="Times Roman"/>
                          <a:cs typeface="Times Roman"/>
                        </a:rPr>
                        <a:t> de </a:t>
                      </a:r>
                      <a:r>
                        <a:rPr lang="en-US" sz="2800" b="1" i="0" dirty="0" err="1">
                          <a:latin typeface="Times Roman"/>
                          <a:cs typeface="Times Roman"/>
                        </a:rPr>
                        <a:t>Seminaristas</a:t>
                      </a:r>
                      <a:endParaRPr lang="en-US" sz="2800" b="1" i="0" dirty="0">
                        <a:latin typeface="Times Roman"/>
                        <a:cs typeface="Times Roman"/>
                      </a:endParaRPr>
                    </a:p>
                  </a:txBody>
                  <a:tcPr/>
                </a:tc>
                <a:tc>
                  <a:txBody>
                    <a:bodyPr/>
                    <a:lstStyle/>
                    <a:p>
                      <a:pPr algn="ctr"/>
                      <a:endParaRPr lang="en-US" sz="2800" b="0" i="0" dirty="0">
                        <a:latin typeface="Times Roman"/>
                        <a:cs typeface="Times Roman"/>
                      </a:endParaRPr>
                    </a:p>
                  </a:txBody>
                  <a:tcPr/>
                </a:tc>
                <a:extLst>
                  <a:ext uri="{0D108BD9-81ED-4DB2-BD59-A6C34878D82A}">
                    <a16:rowId xmlns:a16="http://schemas.microsoft.com/office/drawing/2014/main" val="10006"/>
                  </a:ext>
                </a:extLst>
              </a:tr>
              <a:tr h="436305">
                <a:tc>
                  <a:txBody>
                    <a:bodyPr/>
                    <a:lstStyle/>
                    <a:p>
                      <a:r>
                        <a:rPr lang="en-US" sz="2800" b="1" i="0" dirty="0">
                          <a:latin typeface="Times Roman"/>
                          <a:cs typeface="Times Roman"/>
                        </a:rPr>
                        <a:t>RSVP (Caballeros de Colón)</a:t>
                      </a:r>
                    </a:p>
                  </a:txBody>
                  <a:tcPr/>
                </a:tc>
                <a:tc>
                  <a:txBody>
                    <a:bodyPr/>
                    <a:lstStyle/>
                    <a:p>
                      <a:pPr algn="ctr"/>
                      <a:endParaRPr lang="en-US" sz="2800" b="0" i="1" dirty="0">
                        <a:latin typeface="Times Roman"/>
                        <a:cs typeface="Times Roman"/>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2685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6190" y="1135354"/>
            <a:ext cx="8199620" cy="4587291"/>
          </a:xfrm>
        </p:spPr>
        <p:txBody>
          <a:bodyPr>
            <a:noAutofit/>
          </a:bodyPr>
          <a:lstStyle/>
          <a:p>
            <a:pPr marL="0" indent="0" algn="ctr">
              <a:buNone/>
            </a:pPr>
            <a:r>
              <a:rPr lang="es-ES" sz="2000" b="1" u="sng" dirty="0">
                <a:solidFill>
                  <a:schemeClr val="tx1"/>
                </a:solidFill>
                <a:latin typeface="Gotham Book" pitchFamily="2" charset="0"/>
                <a:cs typeface="Gotham Book" pitchFamily="2" charset="0"/>
              </a:rPr>
              <a:t>ORACIÓN DE SAN ISIDORO AL ESPÍRITU SANTO</a:t>
            </a:r>
            <a:r>
              <a:rPr lang="es-ES" sz="2000" dirty="0">
                <a:solidFill>
                  <a:schemeClr val="tx1"/>
                </a:solidFill>
                <a:latin typeface="Gotham Book" pitchFamily="2" charset="0"/>
                <a:cs typeface="Gotham Book" pitchFamily="2" charset="0"/>
              </a:rPr>
              <a:t>
Estamos delante de Ti, Espíritu Santo, mientras nos reunimos en Tu nombre.
Contigo solo para guiarnos, hazte como en casa en nuestros corazones;
Enséñanos el camino que debemos seguir y cómo debemos seguirlo.
Somos débiles y pecadores; no nos dejemos promover el desorden.
No dejes que la ignorancia nos lleve por el camino equivocado ni que la parcialidad influya en nuestras acciones.
Encontremos en Ti nuestra unidad para que podamos caminar juntos hacia la vida eterna y no desviarnos del camino de la verdad y de lo que es correcto.
Todo esto te lo pedimos a Ti, que estás trabajando en todo lugar y tiempo, en la comunión del Padre y del Hijo, por los siglos de los siglos. 
Amén
</a:t>
            </a:r>
            <a:endParaRPr lang="en-US" sz="2000" dirty="0">
              <a:solidFill>
                <a:schemeClr val="tx1"/>
              </a:solidFill>
              <a:latin typeface="Times" pitchFamily="2" charset="0"/>
            </a:endParaRPr>
          </a:p>
        </p:txBody>
      </p:sp>
    </p:spTree>
    <p:extLst>
      <p:ext uri="{BB962C8B-B14F-4D97-AF65-F5344CB8AC3E}">
        <p14:creationId xmlns:p14="http://schemas.microsoft.com/office/powerpoint/2010/main" val="207525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95" y="0"/>
            <a:ext cx="10043305" cy="1143000"/>
          </a:xfrm>
        </p:spPr>
        <p:txBody>
          <a:bodyPr>
            <a:normAutofit fontScale="90000"/>
          </a:bodyPr>
          <a:lstStyle/>
          <a:p>
            <a:r>
              <a:rPr lang="en-US" dirty="0">
                <a:solidFill>
                  <a:schemeClr val="tx1"/>
                </a:solidFill>
                <a:latin typeface="Gotham Medium" pitchFamily="2" charset="0"/>
                <a:cs typeface="Gotham Medium" pitchFamily="2" charset="0"/>
              </a:rPr>
              <a:t>EDUCACIÓN CATÓLICA
</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9111378"/>
              </p:ext>
            </p:extLst>
          </p:nvPr>
        </p:nvGraphicFramePr>
        <p:xfrm>
          <a:off x="599520" y="808026"/>
          <a:ext cx="10992960" cy="5856453"/>
        </p:xfrm>
        <a:graphic>
          <a:graphicData uri="http://schemas.openxmlformats.org/drawingml/2006/table">
            <a:tbl>
              <a:tblPr firstRow="1" bandRow="1">
                <a:tableStyleId>{5C22544A-7EE6-4342-B048-85BDC9FD1C3A}</a:tableStyleId>
              </a:tblPr>
              <a:tblGrid>
                <a:gridCol w="4114222">
                  <a:extLst>
                    <a:ext uri="{9D8B030D-6E8A-4147-A177-3AD203B41FA5}">
                      <a16:colId xmlns:a16="http://schemas.microsoft.com/office/drawing/2014/main" val="20000"/>
                    </a:ext>
                  </a:extLst>
                </a:gridCol>
                <a:gridCol w="1868449">
                  <a:extLst>
                    <a:ext uri="{9D8B030D-6E8A-4147-A177-3AD203B41FA5}">
                      <a16:colId xmlns:a16="http://schemas.microsoft.com/office/drawing/2014/main" val="20001"/>
                    </a:ext>
                  </a:extLst>
                </a:gridCol>
                <a:gridCol w="2068473">
                  <a:extLst>
                    <a:ext uri="{9D8B030D-6E8A-4147-A177-3AD203B41FA5}">
                      <a16:colId xmlns:a16="http://schemas.microsoft.com/office/drawing/2014/main" val="20002"/>
                    </a:ext>
                  </a:extLst>
                </a:gridCol>
                <a:gridCol w="2941816">
                  <a:extLst>
                    <a:ext uri="{9D8B030D-6E8A-4147-A177-3AD203B41FA5}">
                      <a16:colId xmlns:a16="http://schemas.microsoft.com/office/drawing/2014/main" val="20003"/>
                    </a:ext>
                  </a:extLst>
                </a:gridCol>
              </a:tblGrid>
              <a:tr h="1326210">
                <a:tc>
                  <a:txBody>
                    <a:bodyPr/>
                    <a:lstStyle/>
                    <a:p>
                      <a:r>
                        <a:rPr lang="en-US" sz="2800" b="1" i="0" dirty="0">
                          <a:solidFill>
                            <a:srgbClr val="E6C845"/>
                          </a:solidFill>
                          <a:latin typeface="Times Roman"/>
                          <a:cs typeface="Times Roman"/>
                        </a:rPr>
                        <a:t>Education Nivel</a:t>
                      </a:r>
                    </a:p>
                  </a:txBody>
                  <a:tcPr>
                    <a:solidFill>
                      <a:srgbClr val="071638"/>
                    </a:solidFill>
                  </a:tcPr>
                </a:tc>
                <a:tc>
                  <a:txBody>
                    <a:bodyPr/>
                    <a:lstStyle/>
                    <a:p>
                      <a:pPr algn="ctr"/>
                      <a:r>
                        <a:rPr lang="es-ES" sz="2800" b="1" i="0" dirty="0">
                          <a:solidFill>
                            <a:srgbClr val="E6C845"/>
                          </a:solidFill>
                          <a:latin typeface="Times Roman"/>
                          <a:cs typeface="Times Roman"/>
                        </a:rPr>
                        <a:t>SROL en las escuelas católicas</a:t>
                      </a:r>
                      <a:endParaRPr lang="en-US" sz="2800" b="1" i="0" dirty="0">
                        <a:solidFill>
                          <a:srgbClr val="E6C845"/>
                        </a:solidFill>
                        <a:latin typeface="Times Roman"/>
                        <a:cs typeface="Times Roman"/>
                      </a:endParaRPr>
                    </a:p>
                  </a:txBody>
                  <a:tcPr>
                    <a:solidFill>
                      <a:srgbClr val="071638"/>
                    </a:solidFill>
                  </a:tcPr>
                </a:tc>
                <a:tc>
                  <a:txBody>
                    <a:bodyPr/>
                    <a:lstStyle/>
                    <a:p>
                      <a:pPr algn="ctr"/>
                      <a:r>
                        <a:rPr lang="en-US" sz="2800" b="1" i="0" dirty="0" err="1">
                          <a:solidFill>
                            <a:srgbClr val="E6C845"/>
                          </a:solidFill>
                          <a:latin typeface="Times Roman"/>
                          <a:cs typeface="Times Roman"/>
                        </a:rPr>
                        <a:t>Escuelas</a:t>
                      </a:r>
                      <a:r>
                        <a:rPr lang="en-US" sz="2800" b="1" i="0" dirty="0">
                          <a:solidFill>
                            <a:srgbClr val="E6C845"/>
                          </a:solidFill>
                          <a:latin typeface="Times Roman"/>
                          <a:cs typeface="Times Roman"/>
                        </a:rPr>
                        <a:t> </a:t>
                      </a:r>
                      <a:r>
                        <a:rPr lang="en-US" sz="2800" b="1" i="0" dirty="0" err="1">
                          <a:solidFill>
                            <a:srgbClr val="E6C845"/>
                          </a:solidFill>
                          <a:latin typeface="Times Roman"/>
                          <a:cs typeface="Times Roman"/>
                        </a:rPr>
                        <a:t>Católicas</a:t>
                      </a:r>
                      <a:r>
                        <a:rPr lang="en-US" sz="2800" b="1" i="0" dirty="0">
                          <a:solidFill>
                            <a:srgbClr val="E6C845"/>
                          </a:solidFill>
                          <a:latin typeface="Times Roman"/>
                          <a:cs typeface="Times Roman"/>
                        </a:rPr>
                        <a:t> de Rapid City
</a:t>
                      </a:r>
                    </a:p>
                  </a:txBody>
                  <a:tcPr>
                    <a:solidFill>
                      <a:srgbClr val="071638"/>
                    </a:solidFill>
                  </a:tcPr>
                </a:tc>
                <a:tc>
                  <a:txBody>
                    <a:bodyPr/>
                    <a:lstStyle/>
                    <a:p>
                      <a:pPr algn="ctr"/>
                      <a:r>
                        <a:rPr lang="es-ES" sz="2800" b="1" i="0" dirty="0">
                          <a:solidFill>
                            <a:srgbClr val="E6C845"/>
                          </a:solidFill>
                          <a:latin typeface="Times Roman"/>
                          <a:cs typeface="Times Roman"/>
                        </a:rPr>
                        <a:t>Asociación Católica de Educación en el Hogar</a:t>
                      </a:r>
                      <a:endParaRPr lang="en-US" sz="2800" b="1" i="0" dirty="0">
                        <a:solidFill>
                          <a:srgbClr val="E6C845"/>
                        </a:solidFill>
                        <a:latin typeface="Times Roman"/>
                        <a:cs typeface="Times Roman"/>
                      </a:endParaRPr>
                    </a:p>
                  </a:txBody>
                  <a:tcPr>
                    <a:solidFill>
                      <a:srgbClr val="071638"/>
                    </a:solidFill>
                  </a:tcPr>
                </a:tc>
                <a:extLst>
                  <a:ext uri="{0D108BD9-81ED-4DB2-BD59-A6C34878D82A}">
                    <a16:rowId xmlns:a16="http://schemas.microsoft.com/office/drawing/2014/main" val="10000"/>
                  </a:ext>
                </a:extLst>
              </a:tr>
              <a:tr h="7332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i="0" dirty="0" err="1">
                          <a:latin typeface="Times Roman"/>
                          <a:cs typeface="Times Roman"/>
                        </a:rPr>
                        <a:t>Preescolar</a:t>
                      </a:r>
                      <a:endParaRPr lang="en-US" sz="2800" b="1" i="0" dirty="0">
                        <a:latin typeface="Times Roman"/>
                        <a:cs typeface="Times Roman"/>
                      </a:endParaRPr>
                    </a:p>
                  </a:txBody>
                  <a:tcPr/>
                </a:tc>
                <a:tc>
                  <a:txBody>
                    <a:bodyPr/>
                    <a:lstStyle/>
                    <a:p>
                      <a:pPr algn="ctr"/>
                      <a:endParaRPr lang="en-US" sz="2800" b="1" i="0" dirty="0">
                        <a:latin typeface="Times Roman"/>
                        <a:cs typeface="Times Roman"/>
                      </a:endParaRPr>
                    </a:p>
                  </a:txBody>
                  <a:tcPr/>
                </a:tc>
                <a:tc>
                  <a:txBody>
                    <a:bodyPr/>
                    <a:lstStyle/>
                    <a:p>
                      <a:pPr algn="ctr"/>
                      <a:r>
                        <a:rPr lang="en-US" sz="2800" b="1" i="0" dirty="0">
                          <a:latin typeface="Times Roman"/>
                          <a:cs typeface="Times Roman"/>
                        </a:rPr>
                        <a:t>76</a:t>
                      </a:r>
                    </a:p>
                  </a:txBody>
                  <a:tcPr/>
                </a:tc>
                <a:tc>
                  <a:txBody>
                    <a:bodyPr/>
                    <a:lstStyle/>
                    <a:p>
                      <a:pPr algn="ctr"/>
                      <a:r>
                        <a:rPr lang="en-US" sz="2800" b="1" i="0" dirty="0">
                          <a:latin typeface="Times Roman"/>
                          <a:cs typeface="Times Roman"/>
                        </a:rPr>
                        <a:t>--</a:t>
                      </a:r>
                    </a:p>
                  </a:txBody>
                  <a:tcPr/>
                </a:tc>
                <a:extLst>
                  <a:ext uri="{0D108BD9-81ED-4DB2-BD59-A6C34878D82A}">
                    <a16:rowId xmlns:a16="http://schemas.microsoft.com/office/drawing/2014/main" val="10005"/>
                  </a:ext>
                </a:extLst>
              </a:tr>
              <a:tr h="9136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i="0" dirty="0">
                          <a:latin typeface="Times Roman"/>
                          <a:cs typeface="Times Roman"/>
                        </a:rPr>
                        <a:t>Escuela Primaria (K-5)</a:t>
                      </a:r>
                    </a:p>
                  </a:txBody>
                  <a:tcPr/>
                </a:tc>
                <a:tc>
                  <a:txBody>
                    <a:bodyPr/>
                    <a:lstStyle/>
                    <a:p>
                      <a:pPr algn="ctr"/>
                      <a:r>
                        <a:rPr lang="en-US" sz="2800" b="1" i="0" dirty="0">
                          <a:latin typeface="Times Roman"/>
                          <a:cs typeface="Times Roman"/>
                        </a:rPr>
                        <a:t>2</a:t>
                      </a:r>
                    </a:p>
                  </a:txBody>
                  <a:tcPr/>
                </a:tc>
                <a:tc>
                  <a:txBody>
                    <a:bodyPr/>
                    <a:lstStyle/>
                    <a:p>
                      <a:pPr algn="ctr"/>
                      <a:r>
                        <a:rPr lang="en-US" sz="2800" b="1" i="0" dirty="0">
                          <a:latin typeface="Times Roman"/>
                          <a:cs typeface="Times Roman"/>
                        </a:rPr>
                        <a:t>306</a:t>
                      </a:r>
                    </a:p>
                  </a:txBody>
                  <a:tcPr/>
                </a:tc>
                <a:tc>
                  <a:txBody>
                    <a:bodyPr/>
                    <a:lstStyle/>
                    <a:p>
                      <a:pPr algn="ctr"/>
                      <a:r>
                        <a:rPr lang="en-US" sz="2800" b="1" i="0" dirty="0">
                          <a:latin typeface="Times Roman"/>
                          <a:cs typeface="Times Roman"/>
                        </a:rPr>
                        <a:t>2</a:t>
                      </a:r>
                    </a:p>
                  </a:txBody>
                  <a:tcPr/>
                </a:tc>
                <a:extLst>
                  <a:ext uri="{0D108BD9-81ED-4DB2-BD59-A6C34878D82A}">
                    <a16:rowId xmlns:a16="http://schemas.microsoft.com/office/drawing/2014/main" val="10001"/>
                  </a:ext>
                </a:extLst>
              </a:tr>
              <a:tr h="7332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i="0" dirty="0">
                          <a:latin typeface="Times Roman"/>
                          <a:cs typeface="Times Roman"/>
                        </a:rPr>
                        <a:t>Escuela Intermedia (6-8)</a:t>
                      </a:r>
                    </a:p>
                  </a:txBody>
                  <a:tcPr/>
                </a:tc>
                <a:tc>
                  <a:txBody>
                    <a:bodyPr/>
                    <a:lstStyle/>
                    <a:p>
                      <a:pPr algn="ctr"/>
                      <a:r>
                        <a:rPr lang="en-US" sz="2800" b="1" i="0" dirty="0">
                          <a:latin typeface="Times Roman"/>
                          <a:cs typeface="Times Roman"/>
                        </a:rPr>
                        <a:t>2</a:t>
                      </a:r>
                    </a:p>
                  </a:txBody>
                  <a:tcPr/>
                </a:tc>
                <a:tc>
                  <a:txBody>
                    <a:bodyPr/>
                    <a:lstStyle/>
                    <a:p>
                      <a:pPr algn="ctr"/>
                      <a:r>
                        <a:rPr lang="en-US" sz="2800" b="1" i="0" dirty="0">
                          <a:latin typeface="Times Roman"/>
                          <a:cs typeface="Times Roman"/>
                        </a:rPr>
                        <a:t>164</a:t>
                      </a:r>
                    </a:p>
                  </a:txBody>
                  <a:tcPr/>
                </a:tc>
                <a:tc>
                  <a:txBody>
                    <a:bodyPr/>
                    <a:lstStyle/>
                    <a:p>
                      <a:pPr algn="ctr"/>
                      <a:r>
                        <a:rPr lang="en-US" sz="2800" b="1" i="0" dirty="0">
                          <a:latin typeface="Times Roman"/>
                          <a:cs typeface="Times Roman"/>
                        </a:rPr>
                        <a:t>0</a:t>
                      </a:r>
                    </a:p>
                  </a:txBody>
                  <a:tcPr/>
                </a:tc>
                <a:extLst>
                  <a:ext uri="{0D108BD9-81ED-4DB2-BD59-A6C34878D82A}">
                    <a16:rowId xmlns:a16="http://schemas.microsoft.com/office/drawing/2014/main" val="10002"/>
                  </a:ext>
                </a:extLst>
              </a:tr>
              <a:tr h="733214">
                <a:tc>
                  <a:txBody>
                    <a:bodyPr/>
                    <a:lstStyle/>
                    <a:p>
                      <a:r>
                        <a:rPr lang="en-US" sz="2800" b="1" i="0" dirty="0">
                          <a:latin typeface="Times Roman"/>
                          <a:cs typeface="Times Roman"/>
                        </a:rPr>
                        <a:t>Escuela </a:t>
                      </a:r>
                      <a:r>
                        <a:rPr lang="en-US" sz="2800" b="1" i="0" dirty="0" err="1">
                          <a:latin typeface="Times Roman"/>
                          <a:cs typeface="Times Roman"/>
                        </a:rPr>
                        <a:t>secundaria</a:t>
                      </a:r>
                      <a:r>
                        <a:rPr lang="en-US" sz="2800" b="1" i="0" dirty="0">
                          <a:latin typeface="Times Roman"/>
                          <a:cs typeface="Times Roman"/>
                        </a:rPr>
                        <a:t> (9-12)</a:t>
                      </a:r>
                    </a:p>
                  </a:txBody>
                  <a:tcPr/>
                </a:tc>
                <a:tc>
                  <a:txBody>
                    <a:bodyPr/>
                    <a:lstStyle/>
                    <a:p>
                      <a:pPr algn="ctr"/>
                      <a:r>
                        <a:rPr lang="en-US" sz="2800" b="1" i="0" dirty="0">
                          <a:latin typeface="Times Roman"/>
                          <a:cs typeface="Times Roman"/>
                        </a:rPr>
                        <a:t>0</a:t>
                      </a:r>
                    </a:p>
                  </a:txBody>
                  <a:tcPr/>
                </a:tc>
                <a:tc>
                  <a:txBody>
                    <a:bodyPr/>
                    <a:lstStyle/>
                    <a:p>
                      <a:pPr algn="ctr"/>
                      <a:r>
                        <a:rPr lang="en-US" sz="2800" b="1" i="0" dirty="0">
                          <a:latin typeface="Times Roman"/>
                          <a:cs typeface="Times Roman"/>
                        </a:rPr>
                        <a:t>178</a:t>
                      </a:r>
                    </a:p>
                  </a:txBody>
                  <a:tcPr/>
                </a:tc>
                <a:tc>
                  <a:txBody>
                    <a:bodyPr/>
                    <a:lstStyle/>
                    <a:p>
                      <a:pPr algn="ctr"/>
                      <a:r>
                        <a:rPr lang="en-US" sz="2800" b="1" i="0" dirty="0">
                          <a:latin typeface="Times Roman"/>
                          <a:cs typeface="Times Roman"/>
                        </a:rPr>
                        <a:t>0</a:t>
                      </a:r>
                    </a:p>
                  </a:txBody>
                  <a:tcPr/>
                </a:tc>
                <a:extLst>
                  <a:ext uri="{0D108BD9-81ED-4DB2-BD59-A6C34878D82A}">
                    <a16:rowId xmlns:a16="http://schemas.microsoft.com/office/drawing/2014/main" val="10003"/>
                  </a:ext>
                </a:extLst>
              </a:tr>
              <a:tr h="733214">
                <a:tc>
                  <a:txBody>
                    <a:bodyPr/>
                    <a:lstStyle/>
                    <a:p>
                      <a:r>
                        <a:rPr lang="en-US" sz="2800" b="1" i="0" dirty="0">
                          <a:latin typeface="Times Roman"/>
                          <a:cs typeface="Times Roman"/>
                        </a:rPr>
                        <a:t>Colegio o Universidad
</a:t>
                      </a:r>
                    </a:p>
                  </a:txBody>
                  <a:tcPr/>
                </a:tc>
                <a:tc>
                  <a:txBody>
                    <a:bodyPr/>
                    <a:lstStyle/>
                    <a:p>
                      <a:pPr algn="ctr"/>
                      <a:r>
                        <a:rPr lang="en-US" sz="2800" b="1" i="0" dirty="0">
                          <a:latin typeface="Times Roman"/>
                          <a:cs typeface="Times Roman"/>
                        </a:rPr>
                        <a:t>0</a:t>
                      </a:r>
                    </a:p>
                  </a:txBody>
                  <a:tcPr/>
                </a:tc>
                <a:tc>
                  <a:txBody>
                    <a:bodyPr/>
                    <a:lstStyle/>
                    <a:p>
                      <a:pPr algn="ctr"/>
                      <a:r>
                        <a:rPr lang="en-US" sz="2800" b="1" i="0" dirty="0">
                          <a:latin typeface="Times Roman"/>
                          <a:cs typeface="Times Roman"/>
                        </a:rPr>
                        <a:t>--</a:t>
                      </a:r>
                    </a:p>
                  </a:txBody>
                  <a:tcPr/>
                </a:tc>
                <a:tc>
                  <a:txBody>
                    <a:bodyPr/>
                    <a:lstStyle/>
                    <a:p>
                      <a:pPr algn="ctr"/>
                      <a:r>
                        <a:rPr lang="en-US" sz="2800" b="1" i="0" dirty="0">
                          <a:latin typeface="Times Roman"/>
                          <a:cs typeface="Times Roman"/>
                        </a:rPr>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303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9869"/>
            <a:ext cx="8233763" cy="818214"/>
          </a:xfrm>
        </p:spPr>
        <p:txBody>
          <a:bodyPr/>
          <a:lstStyle/>
          <a:p>
            <a:r>
              <a:rPr lang="en-US" dirty="0">
                <a:solidFill>
                  <a:schemeClr val="tx1"/>
                </a:solidFill>
                <a:latin typeface="Gotham Medium" pitchFamily="2" charset="0"/>
                <a:cs typeface="Gotham Medium" pitchFamily="2" charset="0"/>
              </a:rPr>
              <a:t>AGENDA</a:t>
            </a:r>
            <a:endParaRPr lang="en-US" dirty="0">
              <a:solidFill>
                <a:schemeClr val="tx1"/>
              </a:solidFill>
            </a:endParaRPr>
          </a:p>
        </p:txBody>
      </p:sp>
      <p:sp>
        <p:nvSpPr>
          <p:cNvPr id="3" name="Content Placeholder 2"/>
          <p:cNvSpPr>
            <a:spLocks noGrp="1"/>
          </p:cNvSpPr>
          <p:nvPr>
            <p:ph idx="1"/>
          </p:nvPr>
        </p:nvSpPr>
        <p:spPr>
          <a:xfrm>
            <a:off x="2820363" y="1307175"/>
            <a:ext cx="7399443" cy="5343039"/>
          </a:xfrm>
        </p:spPr>
        <p:txBody>
          <a:bodyPr vert="horz" lIns="91440" tIns="45720" rIns="91440" bIns="45720" rtlCol="0" anchor="t">
            <a:normAutofit/>
          </a:bodyPr>
          <a:lstStyle/>
          <a:p>
            <a:pPr marL="0" indent="0">
              <a:buNone/>
            </a:pPr>
            <a:r>
              <a:rPr lang="en-US" dirty="0" err="1">
                <a:latin typeface="Wingdings 2"/>
                <a:cs typeface="+mn-lt"/>
                <a:sym typeface="Wingdings 2"/>
              </a:rPr>
              <a:t>u</a:t>
            </a:r>
            <a:r>
              <a:rPr lang="en-US" dirty="0" err="1">
                <a:latin typeface="Gotham Medium"/>
                <a:cs typeface="+mn-lt"/>
              </a:rPr>
              <a:t>Fondo</a:t>
            </a:r>
            <a:endParaRPr lang="en-US" dirty="0">
              <a:latin typeface="Gotham Medium"/>
              <a:ea typeface="+mn-lt"/>
              <a:cs typeface="+mn-lt"/>
            </a:endParaRPr>
          </a:p>
          <a:p>
            <a:pPr marL="400050" lvl="2" indent="0">
              <a:buNone/>
            </a:pPr>
            <a:r>
              <a:rPr lang="en-US" sz="2800" dirty="0">
                <a:latin typeface="Times"/>
                <a:ea typeface="+mn-lt"/>
                <a:cs typeface="+mn-lt"/>
              </a:rPr>
              <a:t>~ </a:t>
            </a:r>
            <a:r>
              <a:rPr lang="en-US" sz="2800" dirty="0" err="1">
                <a:latin typeface="Times"/>
                <a:ea typeface="+mn-lt"/>
                <a:cs typeface="+mn-lt"/>
              </a:rPr>
              <a:t>Perspectiva</a:t>
            </a:r>
            <a:r>
              <a:rPr lang="en-US" sz="2800" dirty="0">
                <a:latin typeface="Times"/>
                <a:ea typeface="+mn-lt"/>
                <a:cs typeface="+mn-lt"/>
              </a:rPr>
              <a:t> </a:t>
            </a:r>
            <a:r>
              <a:rPr lang="en-US" sz="2800" dirty="0" err="1">
                <a:latin typeface="Times"/>
                <a:ea typeface="+mn-lt"/>
                <a:cs typeface="+mn-lt"/>
              </a:rPr>
              <a:t>histórica</a:t>
            </a:r>
            <a:endParaRPr lang="en-US" sz="2800" dirty="0">
              <a:latin typeface="Times"/>
              <a:ea typeface="+mn-lt"/>
              <a:cs typeface="+mn-lt"/>
            </a:endParaRPr>
          </a:p>
          <a:p>
            <a:pPr marL="400050" lvl="2" indent="0">
              <a:buNone/>
            </a:pPr>
            <a:r>
              <a:rPr lang="en-US" sz="2800" dirty="0">
                <a:latin typeface="Times"/>
                <a:ea typeface="+mn-lt"/>
                <a:cs typeface="+mn-lt"/>
              </a:rPr>
              <a:t>~ </a:t>
            </a:r>
            <a:r>
              <a:rPr lang="en-US" sz="2800" dirty="0" err="1">
                <a:latin typeface="Times"/>
                <a:ea typeface="+mn-lt"/>
                <a:cs typeface="+mn-lt"/>
              </a:rPr>
              <a:t>Tendencias</a:t>
            </a:r>
            <a:r>
              <a:rPr lang="en-US" sz="2800" dirty="0">
                <a:latin typeface="Times"/>
                <a:ea typeface="+mn-lt"/>
                <a:cs typeface="+mn-lt"/>
              </a:rPr>
              <a:t> de la población</a:t>
            </a:r>
            <a:endParaRPr lang="en-US" dirty="0">
              <a:latin typeface="Times"/>
              <a:cs typeface="Times"/>
            </a:endParaRPr>
          </a:p>
          <a:p>
            <a:pPr marL="0" indent="0">
              <a:buNone/>
            </a:pPr>
            <a:r>
              <a:rPr lang="en-US" dirty="0" err="1">
                <a:latin typeface="Wingdings 2"/>
                <a:ea typeface="+mn-lt"/>
                <a:cs typeface="+mn-lt"/>
                <a:sym typeface="Wingdings 2"/>
              </a:rPr>
              <a:t>v</a:t>
            </a:r>
            <a:r>
              <a:rPr lang="en-US" dirty="0" err="1">
                <a:latin typeface="Gotham Medium"/>
                <a:ea typeface="+mn-lt"/>
                <a:cs typeface="+mn-lt"/>
              </a:rPr>
              <a:t>Estado</a:t>
            </a:r>
            <a:r>
              <a:rPr lang="en-US" dirty="0">
                <a:latin typeface="Gotham Medium"/>
                <a:ea typeface="+mn-lt"/>
                <a:cs typeface="+mn-lt"/>
              </a:rPr>
              <a:t> de la </a:t>
            </a:r>
            <a:r>
              <a:rPr lang="en-US" dirty="0" err="1">
                <a:latin typeface="Gotham Medium"/>
                <a:ea typeface="+mn-lt"/>
                <a:cs typeface="+mn-lt"/>
              </a:rPr>
              <a:t>parroquia</a:t>
            </a:r>
            <a:endParaRPr lang="en-US" dirty="0">
              <a:latin typeface="Gotham Medium"/>
            </a:endParaRPr>
          </a:p>
          <a:p>
            <a:pPr marL="400050" lvl="2" indent="0">
              <a:buNone/>
            </a:pPr>
            <a:r>
              <a:rPr lang="en-US" sz="2800" dirty="0">
                <a:latin typeface="Times"/>
                <a:ea typeface="+mn-lt"/>
                <a:cs typeface="+mn-lt"/>
              </a:rPr>
              <a:t>~ </a:t>
            </a:r>
            <a:r>
              <a:rPr lang="en-US" sz="2800" dirty="0" err="1">
                <a:latin typeface="Times"/>
                <a:ea typeface="+mn-lt"/>
                <a:cs typeface="+mn-lt"/>
              </a:rPr>
              <a:t>Tendencias</a:t>
            </a:r>
            <a:r>
              <a:rPr lang="en-US" sz="2800" dirty="0">
                <a:latin typeface="Times"/>
                <a:ea typeface="+mn-lt"/>
                <a:cs typeface="+mn-lt"/>
              </a:rPr>
              <a:t> de la población</a:t>
            </a:r>
            <a:endParaRPr lang="en-US" dirty="0">
              <a:latin typeface="Times"/>
              <a:cs typeface="Times"/>
            </a:endParaRPr>
          </a:p>
          <a:p>
            <a:pPr marL="400050" lvl="2" indent="0">
              <a:buNone/>
            </a:pPr>
            <a:r>
              <a:rPr lang="en-US" sz="2800" dirty="0">
                <a:latin typeface="Times"/>
                <a:ea typeface="+mn-lt"/>
                <a:cs typeface="+mn-lt"/>
              </a:rPr>
              <a:t>~ </a:t>
            </a:r>
            <a:r>
              <a:rPr lang="en-US" sz="2800" dirty="0" err="1">
                <a:latin typeface="Times"/>
                <a:ea typeface="+mn-lt"/>
                <a:cs typeface="+mn-lt"/>
              </a:rPr>
              <a:t>Asistencia</a:t>
            </a:r>
            <a:r>
              <a:rPr lang="en-US" sz="2800" dirty="0">
                <a:latin typeface="Times"/>
                <a:ea typeface="+mn-lt"/>
                <a:cs typeface="+mn-lt"/>
              </a:rPr>
              <a:t> a la Misa</a:t>
            </a:r>
            <a:endParaRPr lang="en-US" dirty="0">
              <a:latin typeface="Times"/>
              <a:cs typeface="Times"/>
            </a:endParaRPr>
          </a:p>
          <a:p>
            <a:pPr marL="400050" lvl="2" indent="0">
              <a:buNone/>
            </a:pPr>
            <a:r>
              <a:rPr lang="en-US" sz="2800" dirty="0">
                <a:latin typeface="Times"/>
                <a:ea typeface="+mn-lt"/>
                <a:cs typeface="+mn-lt"/>
              </a:rPr>
              <a:t>~ </a:t>
            </a:r>
            <a:r>
              <a:rPr lang="es-ES" sz="2800" dirty="0">
                <a:latin typeface="Times"/>
                <a:ea typeface="+mn-lt"/>
                <a:cs typeface="+mn-lt"/>
              </a:rPr>
              <a:t>Vitalidad, participación y salud financiera</a:t>
            </a:r>
            <a:endParaRPr lang="en-US" dirty="0">
              <a:latin typeface="Times"/>
              <a:cs typeface="Times"/>
            </a:endParaRPr>
          </a:p>
          <a:p>
            <a:pPr marL="0" indent="0">
              <a:buNone/>
            </a:pPr>
            <a:r>
              <a:rPr lang="en-US" dirty="0">
                <a:latin typeface="Wingdings 2"/>
                <a:ea typeface="+mn-lt"/>
                <a:cs typeface="+mn-lt"/>
                <a:sym typeface="Wingdings 2"/>
              </a:rPr>
              <a:t>w</a:t>
            </a:r>
            <a:r>
              <a:rPr lang="es-ES" dirty="0">
                <a:latin typeface="Gotham Medium"/>
                <a:ea typeface="+mn-lt"/>
                <a:cs typeface="+mn-lt"/>
              </a:rPr>
              <a:t>Carga de trabajo y vocaciones</a:t>
            </a:r>
            <a:endParaRPr lang="en-US" dirty="0">
              <a:latin typeface="Gotham Medium"/>
            </a:endParaRPr>
          </a:p>
          <a:p>
            <a:pPr marL="0" indent="0">
              <a:buNone/>
            </a:pPr>
            <a:r>
              <a:rPr lang="en-US" dirty="0" err="1">
                <a:solidFill>
                  <a:srgbClr val="FF0000"/>
                </a:solidFill>
                <a:latin typeface="Wingdings 2"/>
                <a:ea typeface="+mn-lt"/>
                <a:cs typeface="+mn-lt"/>
                <a:sym typeface="Wingdings 2"/>
              </a:rPr>
              <a:t>x</a:t>
            </a:r>
            <a:r>
              <a:rPr lang="en-US" dirty="0" err="1">
                <a:solidFill>
                  <a:srgbClr val="FF0000"/>
                </a:solidFill>
                <a:latin typeface="Gotham Medium"/>
                <a:ea typeface="+mn-lt"/>
                <a:cs typeface="+mn-lt"/>
              </a:rPr>
              <a:t>Discusión</a:t>
            </a:r>
            <a:r>
              <a:rPr lang="en-US" dirty="0">
                <a:solidFill>
                  <a:srgbClr val="FF0000"/>
                </a:solidFill>
                <a:latin typeface="Gotham Medium"/>
                <a:ea typeface="+mn-lt"/>
                <a:cs typeface="+mn-lt"/>
              </a:rPr>
              <a:t>
</a:t>
            </a:r>
            <a:endParaRPr lang="en-US" i="1" dirty="0">
              <a:solidFill>
                <a:srgbClr val="FF0000"/>
              </a:solidFill>
              <a:latin typeface="Times Roman"/>
              <a:cs typeface="Times Roman"/>
            </a:endParaRPr>
          </a:p>
        </p:txBody>
      </p:sp>
    </p:spTree>
    <p:extLst>
      <p:ext uri="{BB962C8B-B14F-4D97-AF65-F5344CB8AC3E}">
        <p14:creationId xmlns:p14="http://schemas.microsoft.com/office/powerpoint/2010/main" val="226190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775" y="153702"/>
            <a:ext cx="8229600" cy="1143000"/>
          </a:xfrm>
        </p:spPr>
        <p:txBody>
          <a:bodyPr>
            <a:normAutofit fontScale="90000"/>
          </a:bodyPr>
          <a:lstStyle/>
          <a:p>
            <a:r>
              <a:rPr lang="en-US" dirty="0">
                <a:solidFill>
                  <a:schemeClr val="tx1"/>
                </a:solidFill>
                <a:latin typeface="Gotham Medium" pitchFamily="2" charset="0"/>
                <a:cs typeface="Gotham Medium" pitchFamily="2" charset="0"/>
              </a:rPr>
              <a:t>DIRECTRICES DE DISCUSIÓN
</a:t>
            </a:r>
            <a:endParaRPr lang="en-US" dirty="0">
              <a:solidFill>
                <a:schemeClr val="tx1"/>
              </a:solidFill>
            </a:endParaRPr>
          </a:p>
        </p:txBody>
      </p:sp>
      <p:sp>
        <p:nvSpPr>
          <p:cNvPr id="3" name="Content Placeholder 2"/>
          <p:cNvSpPr>
            <a:spLocks noGrp="1"/>
          </p:cNvSpPr>
          <p:nvPr>
            <p:ph idx="1"/>
          </p:nvPr>
        </p:nvSpPr>
        <p:spPr>
          <a:xfrm>
            <a:off x="1961042" y="1520257"/>
            <a:ext cx="8229600" cy="4848966"/>
          </a:xfrm>
        </p:spPr>
        <p:txBody>
          <a:bodyPr vert="horz" lIns="91440" tIns="45720" rIns="91440" bIns="45720" rtlCol="0" anchor="t">
            <a:normAutofit/>
          </a:bodyPr>
          <a:lstStyle/>
          <a:p>
            <a:r>
              <a:rPr lang="es-ES" sz="3200" b="1" dirty="0">
                <a:latin typeface="Times Roman"/>
                <a:cs typeface="Times Roman"/>
              </a:rPr>
              <a:t>La opinión de todos es importante, muestra respeto por todos</a:t>
            </a:r>
            <a:endParaRPr lang="en-US" sz="3200" b="1" dirty="0">
              <a:latin typeface="Times Roman"/>
              <a:cs typeface="Times Roman"/>
            </a:endParaRPr>
          </a:p>
          <a:p>
            <a:r>
              <a:rPr lang="es-ES" sz="3200" b="1" dirty="0">
                <a:latin typeface="Times Roman"/>
                <a:cs typeface="Times Roman"/>
              </a:rPr>
              <a:t>Honra a los ausentes: es posible que muchos no puedan estar aquí, así que tenlos en cuenta durante esta discusión.</a:t>
            </a:r>
            <a:endParaRPr lang="en-US" sz="3200" b="1" dirty="0">
              <a:latin typeface="Times Roman"/>
              <a:cs typeface="Times Roman"/>
            </a:endParaRPr>
          </a:p>
          <a:p>
            <a:r>
              <a:rPr lang="es-ES" sz="3200" b="1" dirty="0">
                <a:latin typeface="Times Roman"/>
                <a:cs typeface="Times Roman"/>
              </a:rPr>
              <a:t>Manténgase en el buen camino: tenga en cuenta el objetivo de mirar hacia afuera de 5 a 10 años</a:t>
            </a:r>
            <a:endParaRPr lang="en-US" sz="3200" dirty="0"/>
          </a:p>
          <a:p>
            <a:endParaRPr lang="en-US" dirty="0"/>
          </a:p>
        </p:txBody>
      </p:sp>
    </p:spTree>
    <p:extLst>
      <p:ext uri="{BB962C8B-B14F-4D97-AF65-F5344CB8AC3E}">
        <p14:creationId xmlns:p14="http://schemas.microsoft.com/office/powerpoint/2010/main" val="385185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3704"/>
            <a:ext cx="8229600" cy="1143000"/>
          </a:xfrm>
        </p:spPr>
        <p:txBody>
          <a:bodyPr>
            <a:normAutofit/>
          </a:bodyPr>
          <a:lstStyle/>
          <a:p>
            <a:r>
              <a:rPr lang="en-US" dirty="0">
                <a:solidFill>
                  <a:schemeClr val="bg1"/>
                </a:solidFill>
                <a:latin typeface="Gotham Medium" pitchFamily="2" charset="0"/>
                <a:cs typeface="Gotham Medium" pitchFamily="2" charset="0"/>
              </a:rPr>
              <a:t>OPEN </a:t>
            </a:r>
            <a:r>
              <a:rPr lang="en-US" dirty="0">
                <a:solidFill>
                  <a:schemeClr val="tx1"/>
                </a:solidFill>
                <a:latin typeface="Gotham Medium" pitchFamily="2" charset="0"/>
                <a:cs typeface="Gotham Medium" pitchFamily="2" charset="0"/>
              </a:rPr>
              <a:t>DISCUSIÓN</a:t>
            </a:r>
            <a:endParaRPr lang="en-US" dirty="0">
              <a:solidFill>
                <a:schemeClr val="tx1"/>
              </a:solidFill>
            </a:endParaRPr>
          </a:p>
        </p:txBody>
      </p:sp>
      <p:sp>
        <p:nvSpPr>
          <p:cNvPr id="3" name="Content Placeholder 2"/>
          <p:cNvSpPr>
            <a:spLocks noGrp="1"/>
          </p:cNvSpPr>
          <p:nvPr>
            <p:ph idx="1"/>
          </p:nvPr>
        </p:nvSpPr>
        <p:spPr>
          <a:xfrm>
            <a:off x="784473" y="1464519"/>
            <a:ext cx="10814504" cy="5146051"/>
          </a:xfrm>
        </p:spPr>
        <p:txBody>
          <a:bodyPr vert="horz" lIns="91440" tIns="45720" rIns="91440" bIns="45720" rtlCol="0" anchor="t">
            <a:normAutofit/>
          </a:bodyPr>
          <a:lstStyle/>
          <a:p>
            <a:r>
              <a:rPr lang="es-ES" b="1" dirty="0">
                <a:latin typeface="Times Roman"/>
                <a:cs typeface="Times Roman"/>
              </a:rPr>
              <a:t>¿</a:t>
            </a:r>
            <a:r>
              <a:rPr lang="es-ES" sz="2400" b="1" dirty="0">
                <a:latin typeface="Times Roman"/>
                <a:cs typeface="Times Roman"/>
              </a:rPr>
              <a:t>Cuáles son nuestras necesidades, a la luz de las necesidades de toda la diócesis?</a:t>
            </a:r>
          </a:p>
          <a:p>
            <a:pPr lvl="1"/>
            <a:r>
              <a:rPr lang="es-ES" sz="2400" b="1" dirty="0">
                <a:latin typeface="Times Roman"/>
                <a:cs typeface="Times Roman"/>
              </a:rPr>
              <a:t>Estamos haciendo algunas cosas muy bien, ¿dónde tenemos que hacerlo mejor?
¿Qué es lo más importante para 5-10 años?  ¿10-15-20 años después?</a:t>
            </a:r>
            <a:endParaRPr lang="en-US" sz="2400" b="1" dirty="0">
              <a:latin typeface="Times Roman"/>
              <a:cs typeface="Times Roman"/>
            </a:endParaRPr>
          </a:p>
          <a:p>
            <a:r>
              <a:rPr lang="es-ES" sz="2400" b="1" dirty="0">
                <a:latin typeface="Times Roman"/>
                <a:cs typeface="Times Roman"/>
              </a:rPr>
              <a:t>¿Cómo satisfacemos las necesidades de los fieles en toda la Diócesis?</a:t>
            </a:r>
          </a:p>
          <a:p>
            <a:pPr lvl="1"/>
            <a:r>
              <a:rPr lang="es-ES" sz="2400" b="1" dirty="0">
                <a:latin typeface="Times Roman"/>
                <a:cs typeface="Times Roman"/>
              </a:rPr>
              <a:t>¿Qué acciones podemos tomar para ayudar con la disminución del número de católicos y sacerdotes en nuestra diócesis?</a:t>
            </a:r>
            <a:endParaRPr lang="en-US" sz="2400" b="1" dirty="0">
              <a:latin typeface="Times Roman"/>
              <a:cs typeface="Times Roman"/>
            </a:endParaRPr>
          </a:p>
          <a:p>
            <a:r>
              <a:rPr lang="es-ES" sz="2400" b="1" dirty="0">
                <a:latin typeface="Times Roman"/>
                <a:cs typeface="Times Roman"/>
              </a:rPr>
              <a:t>¿Qué queremos garantizar que pase al siguiente nivel de discusión?</a:t>
            </a:r>
            <a:endParaRPr lang="en-US" sz="2400" b="1" dirty="0">
              <a:latin typeface="Times Roman"/>
              <a:cs typeface="Times Roman"/>
            </a:endParaRPr>
          </a:p>
        </p:txBody>
      </p:sp>
    </p:spTree>
    <p:extLst>
      <p:ext uri="{BB962C8B-B14F-4D97-AF65-F5344CB8AC3E}">
        <p14:creationId xmlns:p14="http://schemas.microsoft.com/office/powerpoint/2010/main" val="46747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784" y="1233056"/>
            <a:ext cx="7630161" cy="5514108"/>
          </a:xfrm>
        </p:spPr>
        <p:txBody>
          <a:bodyPr vert="horz" lIns="91440" tIns="45720" rIns="91440" bIns="45720" rtlCol="0" anchor="t">
            <a:noAutofit/>
          </a:bodyPr>
          <a:lstStyle/>
          <a:p>
            <a:pPr marL="0" indent="0" algn="ctr">
              <a:buNone/>
            </a:pPr>
            <a:r>
              <a:rPr lang="es-ES" sz="2800" dirty="0">
                <a:solidFill>
                  <a:schemeClr val="tx1"/>
                </a:solidFill>
                <a:latin typeface="Times Roman"/>
                <a:cs typeface="Times Roman"/>
              </a:rPr>
              <a:t>Padre Celestial, te rogamos por un aumento en las vocaciones religiosas y los matrimonios santos en la Diócesis de Rapid City.  Míranos con favor y elige de entre nuestros hogares a los que se necesitan para tu trabajo.  Envía tu Espíritu para fortalecernos y darnos corazones y mentes abiertas listas para decir 'Sí' cuando llames.  Ayude a nuestras parroquias y familias a fomentar las vocaciones al sacerdocio, al diaconado y a la vida consagrada.  Encomendamos nuestras oraciones a nuestra Patrona, Nuestra Señora del Perpetuo Socorro. Por Cristo Nuestro Señor. Amen.
</a:t>
            </a:r>
            <a:r>
              <a:rPr lang="en-US" sz="2800" dirty="0">
                <a:solidFill>
                  <a:srgbClr val="FFFFFF"/>
                </a:solidFill>
                <a:latin typeface="Times Roman"/>
                <a:cs typeface="Times Roman"/>
              </a:rPr>
              <a:t>Amen</a:t>
            </a:r>
          </a:p>
        </p:txBody>
      </p:sp>
      <p:sp>
        <p:nvSpPr>
          <p:cNvPr id="2" name="TextBox 1">
            <a:extLst>
              <a:ext uri="{FF2B5EF4-FFF2-40B4-BE49-F238E27FC236}">
                <a16:creationId xmlns:a16="http://schemas.microsoft.com/office/drawing/2014/main" id="{E16D443D-8DD7-EB4C-87B7-97E3C50A55FD}"/>
              </a:ext>
            </a:extLst>
          </p:cNvPr>
          <p:cNvSpPr txBox="1"/>
          <p:nvPr/>
        </p:nvSpPr>
        <p:spPr>
          <a:xfrm>
            <a:off x="614595" y="332510"/>
            <a:ext cx="10962809" cy="769441"/>
          </a:xfrm>
          <a:prstGeom prst="rect">
            <a:avLst/>
          </a:prstGeom>
          <a:noFill/>
        </p:spPr>
        <p:txBody>
          <a:bodyPr wrap="square" rtlCol="0">
            <a:spAutoFit/>
          </a:bodyPr>
          <a:lstStyle/>
          <a:p>
            <a:r>
              <a:rPr lang="en-US" sz="4400" dirty="0">
                <a:latin typeface="Gotham Medium"/>
                <a:cs typeface="Gotham Medium" pitchFamily="2" charset="0"/>
              </a:rPr>
              <a:t>ORACION DIOCESANO PARA VOCACIONES</a:t>
            </a:r>
            <a:endParaRPr lang="en-US" sz="1600" dirty="0">
              <a:latin typeface="Times" pitchFamily="2" charset="0"/>
            </a:endParaRPr>
          </a:p>
        </p:txBody>
      </p:sp>
    </p:spTree>
    <p:extLst>
      <p:ext uri="{BB962C8B-B14F-4D97-AF65-F5344CB8AC3E}">
        <p14:creationId xmlns:p14="http://schemas.microsoft.com/office/powerpoint/2010/main" val="353107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9869"/>
            <a:ext cx="8233763" cy="818214"/>
          </a:xfrm>
        </p:spPr>
        <p:txBody>
          <a:bodyPr/>
          <a:lstStyle/>
          <a:p>
            <a:r>
              <a:rPr lang="en-US" dirty="0">
                <a:solidFill>
                  <a:schemeClr val="tx1"/>
                </a:solidFill>
                <a:latin typeface="Gotham Medium" pitchFamily="2" charset="0"/>
                <a:cs typeface="Gotham Medium" pitchFamily="2" charset="0"/>
              </a:rPr>
              <a:t>PROPÓSITO</a:t>
            </a:r>
            <a:endParaRPr lang="en-US" dirty="0">
              <a:solidFill>
                <a:schemeClr val="tx1"/>
              </a:solidFill>
            </a:endParaRPr>
          </a:p>
        </p:txBody>
      </p:sp>
      <p:sp>
        <p:nvSpPr>
          <p:cNvPr id="3" name="Content Placeholder 2"/>
          <p:cNvSpPr>
            <a:spLocks noGrp="1"/>
          </p:cNvSpPr>
          <p:nvPr>
            <p:ph idx="1"/>
          </p:nvPr>
        </p:nvSpPr>
        <p:spPr>
          <a:xfrm>
            <a:off x="1232741" y="1343619"/>
            <a:ext cx="10104745" cy="5138530"/>
          </a:xfrm>
        </p:spPr>
        <p:txBody>
          <a:bodyPr vert="horz" lIns="91440" tIns="45720" rIns="91440" bIns="45720" rtlCol="0" anchor="t">
            <a:normAutofit/>
          </a:bodyPr>
          <a:lstStyle/>
          <a:p>
            <a:r>
              <a:rPr lang="es-ES" sz="3200" dirty="0">
                <a:latin typeface="Times"/>
                <a:cs typeface="Times"/>
              </a:rPr>
              <a:t>Desarrollar predicciones informadas sobre las tendencias demográficas y enfrentar los desafíos en nuestra diócesis. 
Pida a las parroquias que disciernan sus necesidades reales a la luz de las necesidades de toda la diócesis. 
Proporcionar un marco a través del cual satisfacer las necesidades de los fieles con el número anticipado de clérigos disponibles.</a:t>
            </a:r>
            <a:endParaRPr lang="en-US" i="1" dirty="0">
              <a:solidFill>
                <a:srgbClr val="FF0000"/>
              </a:solidFill>
              <a:latin typeface="Times Roman"/>
              <a:cs typeface="Times Roman"/>
            </a:endParaRPr>
          </a:p>
        </p:txBody>
      </p:sp>
    </p:spTree>
    <p:extLst>
      <p:ext uri="{BB962C8B-B14F-4D97-AF65-F5344CB8AC3E}">
        <p14:creationId xmlns:p14="http://schemas.microsoft.com/office/powerpoint/2010/main" val="99694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9869"/>
            <a:ext cx="8233763" cy="818214"/>
          </a:xfrm>
        </p:spPr>
        <p:txBody>
          <a:bodyPr/>
          <a:lstStyle/>
          <a:p>
            <a:r>
              <a:rPr lang="en-US" dirty="0">
                <a:solidFill>
                  <a:schemeClr val="tx1"/>
                </a:solidFill>
                <a:latin typeface="Gotham Medium" pitchFamily="2" charset="0"/>
                <a:cs typeface="Gotham Medium" pitchFamily="2" charset="0"/>
              </a:rPr>
              <a:t>AGENDA</a:t>
            </a:r>
            <a:endParaRPr lang="en-US" dirty="0">
              <a:solidFill>
                <a:schemeClr val="tx1"/>
              </a:solidFill>
            </a:endParaRPr>
          </a:p>
        </p:txBody>
      </p:sp>
      <p:sp>
        <p:nvSpPr>
          <p:cNvPr id="3" name="Content Placeholder 2"/>
          <p:cNvSpPr>
            <a:spLocks noGrp="1"/>
          </p:cNvSpPr>
          <p:nvPr>
            <p:ph idx="1"/>
          </p:nvPr>
        </p:nvSpPr>
        <p:spPr>
          <a:xfrm>
            <a:off x="3350654" y="1511684"/>
            <a:ext cx="6869152" cy="5138530"/>
          </a:xfrm>
        </p:spPr>
        <p:txBody>
          <a:bodyPr vert="horz" lIns="91440" tIns="45720" rIns="91440" bIns="45720" rtlCol="0" anchor="t">
            <a:normAutofit/>
          </a:bodyPr>
          <a:lstStyle/>
          <a:p>
            <a:pPr marL="0" indent="0">
              <a:buNone/>
            </a:pPr>
            <a:r>
              <a:rPr lang="en-US" dirty="0" err="1">
                <a:solidFill>
                  <a:srgbClr val="FF0000"/>
                </a:solidFill>
                <a:latin typeface="Wingdings 2"/>
                <a:cs typeface="+mn-lt"/>
                <a:sym typeface="Wingdings 2"/>
              </a:rPr>
              <a:t>u</a:t>
            </a:r>
            <a:r>
              <a:rPr lang="en-US" dirty="0" err="1">
                <a:solidFill>
                  <a:srgbClr val="FF0000"/>
                </a:solidFill>
                <a:latin typeface="Gotham Medium"/>
                <a:cs typeface="+mn-lt"/>
              </a:rPr>
              <a:t>Fondo</a:t>
            </a:r>
            <a:endParaRPr lang="en-US" dirty="0">
              <a:solidFill>
                <a:srgbClr val="FF0000"/>
              </a:solidFill>
              <a:latin typeface="Gotham Medium"/>
              <a:ea typeface="+mn-lt"/>
              <a:cs typeface="+mn-lt"/>
            </a:endParaRPr>
          </a:p>
          <a:p>
            <a:pPr marL="400050" lvl="2" indent="0">
              <a:buNone/>
            </a:pPr>
            <a:r>
              <a:rPr lang="en-US" sz="2800" dirty="0">
                <a:solidFill>
                  <a:srgbClr val="FF0000"/>
                </a:solidFill>
                <a:latin typeface="Times"/>
                <a:ea typeface="+mn-lt"/>
                <a:cs typeface="+mn-lt"/>
              </a:rPr>
              <a:t>~ </a:t>
            </a:r>
            <a:r>
              <a:rPr lang="en-US" sz="2800" dirty="0" err="1">
                <a:solidFill>
                  <a:srgbClr val="FF0000"/>
                </a:solidFill>
                <a:latin typeface="Times"/>
                <a:ea typeface="+mn-lt"/>
                <a:cs typeface="+mn-lt"/>
              </a:rPr>
              <a:t>Perspectiva</a:t>
            </a:r>
            <a:r>
              <a:rPr lang="en-US" sz="2800" dirty="0">
                <a:solidFill>
                  <a:srgbClr val="FF0000"/>
                </a:solidFill>
                <a:latin typeface="Times"/>
                <a:ea typeface="+mn-lt"/>
                <a:cs typeface="+mn-lt"/>
              </a:rPr>
              <a:t> </a:t>
            </a:r>
            <a:r>
              <a:rPr lang="en-US" sz="2800" dirty="0" err="1">
                <a:solidFill>
                  <a:srgbClr val="FF0000"/>
                </a:solidFill>
                <a:latin typeface="Times"/>
                <a:ea typeface="+mn-lt"/>
                <a:cs typeface="+mn-lt"/>
              </a:rPr>
              <a:t>histórica</a:t>
            </a:r>
            <a:endParaRPr lang="en-US" sz="2800" dirty="0">
              <a:solidFill>
                <a:srgbClr val="FF0000"/>
              </a:solidFill>
              <a:latin typeface="Times"/>
              <a:ea typeface="+mn-lt"/>
              <a:cs typeface="+mn-lt"/>
            </a:endParaRPr>
          </a:p>
          <a:p>
            <a:pPr marL="400050" lvl="2" indent="0">
              <a:buNone/>
            </a:pPr>
            <a:r>
              <a:rPr lang="en-US" sz="2800" dirty="0">
                <a:solidFill>
                  <a:srgbClr val="FF0000"/>
                </a:solidFill>
                <a:latin typeface="Times"/>
                <a:ea typeface="+mn-lt"/>
                <a:cs typeface="+mn-lt"/>
              </a:rPr>
              <a:t>~ </a:t>
            </a:r>
            <a:r>
              <a:rPr lang="en-US" sz="2800" dirty="0" err="1">
                <a:solidFill>
                  <a:srgbClr val="FF0000"/>
                </a:solidFill>
                <a:latin typeface="Times"/>
                <a:ea typeface="+mn-lt"/>
                <a:cs typeface="+mn-lt"/>
              </a:rPr>
              <a:t>Tendencias</a:t>
            </a:r>
            <a:r>
              <a:rPr lang="en-US" sz="2800" dirty="0">
                <a:solidFill>
                  <a:srgbClr val="FF0000"/>
                </a:solidFill>
                <a:latin typeface="Times"/>
                <a:ea typeface="+mn-lt"/>
                <a:cs typeface="+mn-lt"/>
              </a:rPr>
              <a:t> de la población</a:t>
            </a:r>
            <a:endParaRPr lang="en-US" dirty="0">
              <a:latin typeface="Times"/>
              <a:cs typeface="Times"/>
            </a:endParaRPr>
          </a:p>
          <a:p>
            <a:pPr marL="0" indent="0">
              <a:buNone/>
            </a:pPr>
            <a:r>
              <a:rPr lang="en-US" dirty="0" err="1">
                <a:solidFill>
                  <a:srgbClr val="000000"/>
                </a:solidFill>
                <a:latin typeface="Wingdings 2"/>
                <a:ea typeface="+mn-lt"/>
                <a:cs typeface="+mn-lt"/>
                <a:sym typeface="Wingdings 2"/>
              </a:rPr>
              <a:t>v</a:t>
            </a:r>
            <a:r>
              <a:rPr lang="en-US" dirty="0" err="1">
                <a:solidFill>
                  <a:srgbClr val="000000"/>
                </a:solidFill>
                <a:latin typeface="Gotham Medium"/>
                <a:ea typeface="+mn-lt"/>
                <a:cs typeface="+mn-lt"/>
              </a:rPr>
              <a:t>Estado</a:t>
            </a:r>
            <a:r>
              <a:rPr lang="en-US" dirty="0">
                <a:solidFill>
                  <a:srgbClr val="000000"/>
                </a:solidFill>
                <a:latin typeface="Gotham Medium"/>
                <a:ea typeface="+mn-lt"/>
                <a:cs typeface="+mn-lt"/>
              </a:rPr>
              <a:t> de la </a:t>
            </a:r>
            <a:r>
              <a:rPr lang="en-US" dirty="0" err="1">
                <a:solidFill>
                  <a:srgbClr val="000000"/>
                </a:solidFill>
                <a:latin typeface="Gotham Medium"/>
                <a:ea typeface="+mn-lt"/>
                <a:cs typeface="+mn-lt"/>
              </a:rPr>
              <a:t>parroquia</a:t>
            </a:r>
            <a:endParaRPr lang="en-US" dirty="0">
              <a:latin typeface="Gotham Medium"/>
            </a:endParaRPr>
          </a:p>
          <a:p>
            <a:pPr marL="400050" lvl="2" indent="0">
              <a:buNone/>
            </a:pPr>
            <a:r>
              <a:rPr lang="en-US" sz="2800" dirty="0">
                <a:solidFill>
                  <a:srgbClr val="000000"/>
                </a:solidFill>
                <a:latin typeface="Times"/>
                <a:ea typeface="+mn-lt"/>
                <a:cs typeface="+mn-lt"/>
              </a:rPr>
              <a:t>~ </a:t>
            </a:r>
            <a:r>
              <a:rPr lang="en-US" sz="2800" dirty="0" err="1">
                <a:solidFill>
                  <a:srgbClr val="000000"/>
                </a:solidFill>
                <a:latin typeface="Times"/>
                <a:ea typeface="+mn-lt"/>
                <a:cs typeface="+mn-lt"/>
              </a:rPr>
              <a:t>Tendencias</a:t>
            </a:r>
            <a:r>
              <a:rPr lang="en-US" sz="2800" dirty="0">
                <a:solidFill>
                  <a:srgbClr val="000000"/>
                </a:solidFill>
                <a:latin typeface="Times"/>
                <a:ea typeface="+mn-lt"/>
                <a:cs typeface="+mn-lt"/>
              </a:rPr>
              <a:t> de la población</a:t>
            </a:r>
            <a:endParaRPr lang="en-US" dirty="0">
              <a:latin typeface="Times"/>
              <a:cs typeface="Times"/>
            </a:endParaRPr>
          </a:p>
          <a:p>
            <a:pPr marL="400050" lvl="2" indent="0">
              <a:buNone/>
            </a:pPr>
            <a:r>
              <a:rPr lang="en-US" sz="2800" dirty="0">
                <a:solidFill>
                  <a:srgbClr val="000000"/>
                </a:solidFill>
                <a:latin typeface="Times"/>
                <a:ea typeface="+mn-lt"/>
                <a:cs typeface="+mn-lt"/>
              </a:rPr>
              <a:t>~ </a:t>
            </a:r>
            <a:r>
              <a:rPr lang="en-US" sz="2800" dirty="0" err="1">
                <a:solidFill>
                  <a:srgbClr val="000000"/>
                </a:solidFill>
                <a:latin typeface="Times"/>
                <a:ea typeface="+mn-lt"/>
                <a:cs typeface="+mn-lt"/>
              </a:rPr>
              <a:t>Asistencia</a:t>
            </a:r>
            <a:r>
              <a:rPr lang="en-US" sz="2800" dirty="0">
                <a:solidFill>
                  <a:srgbClr val="000000"/>
                </a:solidFill>
                <a:latin typeface="Times"/>
                <a:ea typeface="+mn-lt"/>
                <a:cs typeface="+mn-lt"/>
              </a:rPr>
              <a:t> a la Misa</a:t>
            </a:r>
            <a:endParaRPr lang="en-US" dirty="0">
              <a:latin typeface="Times"/>
              <a:cs typeface="Times"/>
            </a:endParaRPr>
          </a:p>
          <a:p>
            <a:pPr marL="400050" lvl="2" indent="0">
              <a:buNone/>
            </a:pPr>
            <a:r>
              <a:rPr lang="en-US" sz="2800" dirty="0">
                <a:solidFill>
                  <a:srgbClr val="000000"/>
                </a:solidFill>
                <a:latin typeface="Times"/>
                <a:ea typeface="+mn-lt"/>
                <a:cs typeface="+mn-lt"/>
              </a:rPr>
              <a:t>~ </a:t>
            </a:r>
            <a:r>
              <a:rPr lang="es-ES" sz="2800" dirty="0">
                <a:solidFill>
                  <a:srgbClr val="000000"/>
                </a:solidFill>
                <a:latin typeface="Times"/>
                <a:ea typeface="+mn-lt"/>
                <a:cs typeface="+mn-lt"/>
              </a:rPr>
              <a:t>Vitalidad, participación y salud financiera</a:t>
            </a:r>
            <a:endParaRPr lang="en-US" dirty="0">
              <a:latin typeface="Times"/>
              <a:cs typeface="Times"/>
            </a:endParaRPr>
          </a:p>
          <a:p>
            <a:pPr marL="0" indent="0">
              <a:buNone/>
            </a:pPr>
            <a:r>
              <a:rPr lang="en-US" dirty="0">
                <a:solidFill>
                  <a:srgbClr val="000000"/>
                </a:solidFill>
                <a:latin typeface="Wingdings 2"/>
                <a:ea typeface="+mn-lt"/>
                <a:cs typeface="+mn-lt"/>
                <a:sym typeface="Wingdings 2"/>
              </a:rPr>
              <a:t>w</a:t>
            </a:r>
            <a:r>
              <a:rPr lang="es-ES" dirty="0">
                <a:solidFill>
                  <a:srgbClr val="000000"/>
                </a:solidFill>
                <a:latin typeface="Gotham Medium"/>
                <a:ea typeface="+mn-lt"/>
                <a:cs typeface="+mn-lt"/>
              </a:rPr>
              <a:t>Carga de trabajo y vocaciones</a:t>
            </a:r>
            <a:endParaRPr lang="en-US" dirty="0">
              <a:latin typeface="Gotham Medium"/>
            </a:endParaRPr>
          </a:p>
          <a:p>
            <a:pPr marL="0" indent="0">
              <a:buNone/>
            </a:pPr>
            <a:r>
              <a:rPr lang="en-US" dirty="0" err="1">
                <a:solidFill>
                  <a:srgbClr val="000000"/>
                </a:solidFill>
                <a:latin typeface="Wingdings 2"/>
                <a:ea typeface="+mn-lt"/>
                <a:cs typeface="+mn-lt"/>
                <a:sym typeface="Wingdings 2"/>
              </a:rPr>
              <a:t>x</a:t>
            </a:r>
            <a:r>
              <a:rPr lang="en-US" dirty="0" err="1">
                <a:solidFill>
                  <a:srgbClr val="000000"/>
                </a:solidFill>
                <a:latin typeface="Gotham Medium"/>
                <a:ea typeface="+mn-lt"/>
                <a:cs typeface="+mn-lt"/>
              </a:rPr>
              <a:t>Discusión</a:t>
            </a:r>
            <a:endParaRPr lang="en-US" dirty="0">
              <a:latin typeface="Gotham Medium"/>
            </a:endParaRPr>
          </a:p>
          <a:p>
            <a:pPr marL="0" indent="0">
              <a:buNone/>
            </a:pPr>
            <a:endParaRPr lang="en-US" i="1" dirty="0">
              <a:solidFill>
                <a:srgbClr val="FF0000"/>
              </a:solidFill>
              <a:latin typeface="Times Roman"/>
              <a:cs typeface="Times Roman"/>
            </a:endParaRPr>
          </a:p>
        </p:txBody>
      </p:sp>
    </p:spTree>
    <p:extLst>
      <p:ext uri="{BB962C8B-B14F-4D97-AF65-F5344CB8AC3E}">
        <p14:creationId xmlns:p14="http://schemas.microsoft.com/office/powerpoint/2010/main" val="207228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9C6C70-5E73-9241-A778-D1A663549ECB}"/>
              </a:ext>
            </a:extLst>
          </p:cNvPr>
          <p:cNvSpPr>
            <a:spLocks noGrp="1"/>
          </p:cNvSpPr>
          <p:nvPr>
            <p:ph type="title"/>
          </p:nvPr>
        </p:nvSpPr>
        <p:spPr>
          <a:xfrm>
            <a:off x="6616907" y="1860761"/>
            <a:ext cx="3404642" cy="1568241"/>
          </a:xfrm>
        </p:spPr>
        <p:txBody>
          <a:bodyPr>
            <a:normAutofit fontScale="90000"/>
          </a:bodyPr>
          <a:lstStyle/>
          <a:p>
            <a:r>
              <a:rPr lang="en-US" dirty="0">
                <a:solidFill>
                  <a:srgbClr val="5BBEF8"/>
                </a:solidFill>
                <a:latin typeface="Gotham Medium" pitchFamily="2" charset="0"/>
                <a:cs typeface="Gotham Medium" pitchFamily="2" charset="0"/>
              </a:rPr>
              <a:t>NUESTRA DIÓCESIS</a:t>
            </a:r>
            <a:br>
              <a:rPr lang="en-US" dirty="0">
                <a:solidFill>
                  <a:srgbClr val="5BBEF8"/>
                </a:solidFill>
                <a:latin typeface="Gotham Medium" pitchFamily="2" charset="0"/>
                <a:cs typeface="Gotham Medium" pitchFamily="2" charset="0"/>
              </a:rPr>
            </a:br>
            <a:br>
              <a:rPr lang="en-US" dirty="0">
                <a:solidFill>
                  <a:srgbClr val="5BBEF8"/>
                </a:solidFill>
                <a:latin typeface="Gotham Medium" pitchFamily="2" charset="0"/>
                <a:cs typeface="Gotham Medium" pitchFamily="2" charset="0"/>
              </a:rPr>
            </a:br>
            <a:r>
              <a:rPr lang="en-US" dirty="0">
                <a:solidFill>
                  <a:srgbClr val="5BBEF8"/>
                </a:solidFill>
                <a:latin typeface="Gotham Medium" pitchFamily="2" charset="0"/>
                <a:cs typeface="Gotham Medium" pitchFamily="2" charset="0"/>
              </a:rPr>
              <a:t>DECANATOS
</a:t>
            </a:r>
            <a:endParaRPr lang="en-US" i="1" dirty="0">
              <a:solidFill>
                <a:schemeClr val="bg1"/>
              </a:solidFill>
              <a:latin typeface="Times" pitchFamily="2" charset="0"/>
              <a:cs typeface="Gotham Medium" pitchFamily="2" charset="0"/>
            </a:endParaRPr>
          </a:p>
        </p:txBody>
      </p:sp>
    </p:spTree>
    <p:extLst>
      <p:ext uri="{BB962C8B-B14F-4D97-AF65-F5344CB8AC3E}">
        <p14:creationId xmlns:p14="http://schemas.microsoft.com/office/powerpoint/2010/main" val="219615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197" y="350502"/>
            <a:ext cx="7800998" cy="639763"/>
          </a:xfrm>
        </p:spPr>
        <p:txBody>
          <a:bodyPr>
            <a:normAutofit fontScale="90000"/>
          </a:bodyPr>
          <a:lstStyle/>
          <a:p>
            <a:r>
              <a:rPr lang="en-US" dirty="0">
                <a:solidFill>
                  <a:schemeClr val="bg1"/>
                </a:solidFill>
                <a:latin typeface="Gotham Medium" pitchFamily="2" charset="0"/>
                <a:cs typeface="Gotham Medium" pitchFamily="2" charset="0"/>
              </a:rPr>
              <a:t>HISTORICAL </a:t>
            </a:r>
            <a:r>
              <a:rPr lang="en-US" dirty="0">
                <a:solidFill>
                  <a:schemeClr val="tx1"/>
                </a:solidFill>
                <a:latin typeface="Gotham Medium" pitchFamily="2" charset="0"/>
                <a:cs typeface="Gotham Medium" pitchFamily="2" charset="0"/>
              </a:rPr>
              <a:t>PERSPECTIVA</a:t>
            </a:r>
            <a:r>
              <a:rPr lang="en-US" dirty="0">
                <a:solidFill>
                  <a:schemeClr val="bg1"/>
                </a:solidFill>
                <a:latin typeface="Gotham Medium" pitchFamily="2" charset="0"/>
                <a:cs typeface="Gotham Medium" pitchFamily="2" charset="0"/>
              </a:rPr>
              <a:t> </a:t>
            </a:r>
          </a:p>
        </p:txBody>
      </p:sp>
      <p:sp>
        <p:nvSpPr>
          <p:cNvPr id="4" name="Text Placeholder 3"/>
          <p:cNvSpPr>
            <a:spLocks noGrp="1"/>
          </p:cNvSpPr>
          <p:nvPr>
            <p:ph type="body" idx="1"/>
          </p:nvPr>
        </p:nvSpPr>
        <p:spPr/>
        <p:txBody>
          <a:bodyPr/>
          <a:lstStyle/>
          <a:p>
            <a:r>
              <a:rPr lang="en-US"/>
              <a:t>	</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4137569041"/>
              </p:ext>
            </p:extLst>
          </p:nvPr>
        </p:nvGraphicFramePr>
        <p:xfrm>
          <a:off x="287172" y="841523"/>
          <a:ext cx="11617656" cy="5665975"/>
        </p:xfrm>
        <a:graphic>
          <a:graphicData uri="http://schemas.openxmlformats.org/drawingml/2006/table">
            <a:tbl>
              <a:tblPr firstRow="1" bandRow="1">
                <a:tableStyleId>{5C22544A-7EE6-4342-B048-85BDC9FD1C3A}</a:tableStyleId>
              </a:tblPr>
              <a:tblGrid>
                <a:gridCol w="3091856">
                  <a:extLst>
                    <a:ext uri="{9D8B030D-6E8A-4147-A177-3AD203B41FA5}">
                      <a16:colId xmlns:a16="http://schemas.microsoft.com/office/drawing/2014/main" val="20000"/>
                    </a:ext>
                  </a:extLst>
                </a:gridCol>
                <a:gridCol w="1191103">
                  <a:extLst>
                    <a:ext uri="{9D8B030D-6E8A-4147-A177-3AD203B41FA5}">
                      <a16:colId xmlns:a16="http://schemas.microsoft.com/office/drawing/2014/main" val="20001"/>
                    </a:ext>
                  </a:extLst>
                </a:gridCol>
                <a:gridCol w="1202098">
                  <a:extLst>
                    <a:ext uri="{9D8B030D-6E8A-4147-A177-3AD203B41FA5}">
                      <a16:colId xmlns:a16="http://schemas.microsoft.com/office/drawing/2014/main" val="20002"/>
                    </a:ext>
                  </a:extLst>
                </a:gridCol>
                <a:gridCol w="1259154">
                  <a:extLst>
                    <a:ext uri="{9D8B030D-6E8A-4147-A177-3AD203B41FA5}">
                      <a16:colId xmlns:a16="http://schemas.microsoft.com/office/drawing/2014/main" val="20003"/>
                    </a:ext>
                  </a:extLst>
                </a:gridCol>
                <a:gridCol w="2594740">
                  <a:extLst>
                    <a:ext uri="{9D8B030D-6E8A-4147-A177-3AD203B41FA5}">
                      <a16:colId xmlns:a16="http://schemas.microsoft.com/office/drawing/2014/main" val="4109035671"/>
                    </a:ext>
                  </a:extLst>
                </a:gridCol>
                <a:gridCol w="2278705">
                  <a:extLst>
                    <a:ext uri="{9D8B030D-6E8A-4147-A177-3AD203B41FA5}">
                      <a16:colId xmlns:a16="http://schemas.microsoft.com/office/drawing/2014/main" val="20004"/>
                    </a:ext>
                  </a:extLst>
                </a:gridCol>
              </a:tblGrid>
              <a:tr h="745995">
                <a:tc>
                  <a:txBody>
                    <a:bodyPr/>
                    <a:lstStyle/>
                    <a:p>
                      <a:pPr algn="ctr">
                        <a:tabLst>
                          <a:tab pos="1254125" algn="l"/>
                        </a:tabLst>
                      </a:pPr>
                      <a:r>
                        <a:rPr lang="en-US" sz="2400" b="1" i="0" dirty="0" err="1">
                          <a:solidFill>
                            <a:srgbClr val="F7D849"/>
                          </a:solidFill>
                          <a:latin typeface="Times" panose="02020603050405020304" pitchFamily="18" charset="0"/>
                          <a:cs typeface="Times" panose="02020603050405020304" pitchFamily="18" charset="0"/>
                        </a:rPr>
                        <a:t>Año</a:t>
                      </a:r>
                      <a:r>
                        <a:rPr lang="en-US" sz="2400" b="1" i="0" dirty="0">
                          <a:solidFill>
                            <a:srgbClr val="F7D849"/>
                          </a:solidFill>
                          <a:latin typeface="Times" panose="02020603050405020304" pitchFamily="18" charset="0"/>
                          <a:cs typeface="Times" panose="02020603050405020304" pitchFamily="18" charset="0"/>
                        </a:rPr>
                        <a:t>/</a:t>
                      </a:r>
                      <a:r>
                        <a:rPr lang="en-US" sz="2400" b="1" i="0" dirty="0" err="1">
                          <a:solidFill>
                            <a:srgbClr val="F7D849"/>
                          </a:solidFill>
                          <a:latin typeface="Times" panose="02020603050405020304" pitchFamily="18" charset="0"/>
                          <a:cs typeface="Times" panose="02020603050405020304" pitchFamily="18" charset="0"/>
                        </a:rPr>
                        <a:t>Categoría</a:t>
                      </a:r>
                      <a:r>
                        <a:rPr lang="en-US" sz="2400" b="1" i="0" dirty="0">
                          <a:solidFill>
                            <a:srgbClr val="F7D849"/>
                          </a:solidFill>
                          <a:latin typeface="Times" panose="02020603050405020304" pitchFamily="18" charset="0"/>
                          <a:cs typeface="Times" panose="02020603050405020304" pitchFamily="18" charset="0"/>
                        </a:rPr>
                        <a:t>
</a:t>
                      </a:r>
                    </a:p>
                  </a:txBody>
                  <a:tcPr marL="68580" marR="68580" anchor="ctr">
                    <a:solidFill>
                      <a:srgbClr val="091737"/>
                    </a:solidFill>
                  </a:tcPr>
                </a:tc>
                <a:tc>
                  <a:txBody>
                    <a:bodyPr/>
                    <a:lstStyle/>
                    <a:p>
                      <a:pPr algn="ctr"/>
                      <a:r>
                        <a:rPr lang="en-US" sz="2400" b="1" i="0" dirty="0">
                          <a:solidFill>
                            <a:srgbClr val="F7D849"/>
                          </a:solidFill>
                          <a:latin typeface="Times" panose="02020603050405020304" pitchFamily="18" charset="0"/>
                          <a:cs typeface="Times" panose="02020603050405020304" pitchFamily="18" charset="0"/>
                        </a:rPr>
                        <a:t>1979</a:t>
                      </a:r>
                    </a:p>
                  </a:txBody>
                  <a:tcPr marL="68580" marR="68580" anchor="ctr">
                    <a:solidFill>
                      <a:srgbClr val="091737"/>
                    </a:solidFill>
                  </a:tcPr>
                </a:tc>
                <a:tc>
                  <a:txBody>
                    <a:bodyPr/>
                    <a:lstStyle/>
                    <a:p>
                      <a:pPr algn="ctr"/>
                      <a:r>
                        <a:rPr lang="en-US" sz="2400" b="1" i="0" dirty="0">
                          <a:solidFill>
                            <a:srgbClr val="F7D849"/>
                          </a:solidFill>
                          <a:latin typeface="Times" panose="02020603050405020304" pitchFamily="18" charset="0"/>
                          <a:cs typeface="Times" panose="02020603050405020304" pitchFamily="18" charset="0"/>
                        </a:rPr>
                        <a:t>1990</a:t>
                      </a:r>
                    </a:p>
                  </a:txBody>
                  <a:tcPr marL="68580" marR="68580" anchor="ctr">
                    <a:solidFill>
                      <a:srgbClr val="091737"/>
                    </a:solidFill>
                  </a:tcPr>
                </a:tc>
                <a:tc>
                  <a:txBody>
                    <a:bodyPr/>
                    <a:lstStyle/>
                    <a:p>
                      <a:pPr algn="ctr"/>
                      <a:r>
                        <a:rPr lang="en-US" sz="2400" b="1" i="0" dirty="0">
                          <a:solidFill>
                            <a:srgbClr val="F7D849"/>
                          </a:solidFill>
                          <a:latin typeface="Times" panose="02020603050405020304" pitchFamily="18" charset="0"/>
                          <a:cs typeface="Times" panose="02020603050405020304" pitchFamily="18" charset="0"/>
                        </a:rPr>
                        <a:t>2021</a:t>
                      </a:r>
                    </a:p>
                  </a:txBody>
                  <a:tcPr marL="68580" marR="68580" anchor="ctr">
                    <a:solidFill>
                      <a:srgbClr val="091737"/>
                    </a:solidFill>
                  </a:tcPr>
                </a:tc>
                <a:tc>
                  <a:txBody>
                    <a:bodyPr/>
                    <a:lstStyle/>
                    <a:p>
                      <a:pPr lvl="0" algn="ctr">
                        <a:buNone/>
                      </a:pPr>
                      <a:r>
                        <a:rPr lang="en-US" sz="2400" b="1" i="0" dirty="0">
                          <a:solidFill>
                            <a:srgbClr val="F7D849"/>
                          </a:solidFill>
                          <a:latin typeface="Times" panose="02020603050405020304" pitchFamily="18" charset="0"/>
                          <a:cs typeface="Times" panose="02020603050405020304" pitchFamily="18" charset="0"/>
                        </a:rPr>
                        <a:t>Cambio</a:t>
                      </a:r>
                    </a:p>
                    <a:p>
                      <a:pPr lvl="0" algn="ctr">
                        <a:buNone/>
                      </a:pPr>
                      <a:r>
                        <a:rPr lang="en-US" sz="2400" b="1" i="0" dirty="0">
                          <a:solidFill>
                            <a:srgbClr val="F7D849"/>
                          </a:solidFill>
                          <a:latin typeface="Times" panose="02020603050405020304" pitchFamily="18" charset="0"/>
                          <a:cs typeface="Times" panose="02020603050405020304" pitchFamily="18" charset="0"/>
                        </a:rPr>
                        <a:t>(2021-1979)</a:t>
                      </a:r>
                    </a:p>
                  </a:txBody>
                  <a:tcPr marL="68580" marR="68580" anchor="ctr">
                    <a:solidFill>
                      <a:srgbClr val="091737"/>
                    </a:solidFill>
                  </a:tcPr>
                </a:tc>
                <a:tc>
                  <a:txBody>
                    <a:bodyPr/>
                    <a:lstStyle/>
                    <a:p>
                      <a:pPr algn="ctr"/>
                      <a:r>
                        <a:rPr lang="en-US" sz="2400" b="1" i="0" dirty="0">
                          <a:solidFill>
                            <a:srgbClr val="F7D849"/>
                          </a:solidFill>
                          <a:latin typeface="Times" panose="02020603050405020304" pitchFamily="18" charset="0"/>
                          <a:cs typeface="Times" panose="02020603050405020304" pitchFamily="18" charset="0"/>
                        </a:rPr>
                        <a:t>Cambio </a:t>
                      </a:r>
                    </a:p>
                    <a:p>
                      <a:pPr algn="ctr"/>
                      <a:r>
                        <a:rPr lang="en-US" sz="2400" b="1" i="0" dirty="0">
                          <a:solidFill>
                            <a:srgbClr val="F7D849"/>
                          </a:solidFill>
                          <a:latin typeface="Times" panose="02020603050405020304" pitchFamily="18" charset="0"/>
                          <a:cs typeface="Times" panose="02020603050405020304" pitchFamily="18" charset="0"/>
                        </a:rPr>
                        <a:t>(2021-1990)</a:t>
                      </a:r>
                    </a:p>
                  </a:txBody>
                  <a:tcPr marL="68580" marR="68580" anchor="ctr">
                    <a:solidFill>
                      <a:srgbClr val="091737"/>
                    </a:solidFill>
                  </a:tcPr>
                </a:tc>
                <a:extLst>
                  <a:ext uri="{0D108BD9-81ED-4DB2-BD59-A6C34878D82A}">
                    <a16:rowId xmlns:a16="http://schemas.microsoft.com/office/drawing/2014/main" val="10000"/>
                  </a:ext>
                </a:extLst>
              </a:tr>
              <a:tr h="819656">
                <a:tc>
                  <a:txBody>
                    <a:bodyPr/>
                    <a:lstStyle/>
                    <a:p>
                      <a:pPr algn="ctr"/>
                      <a:r>
                        <a:rPr lang="en-US" sz="2400" b="1" i="0" dirty="0" err="1">
                          <a:latin typeface="Times" panose="02020603050405020304" pitchFamily="18" charset="0"/>
                          <a:cs typeface="Times" panose="02020603050405020304" pitchFamily="18" charset="0"/>
                        </a:rPr>
                        <a:t>Sacerdotes</a:t>
                      </a:r>
                      <a:r>
                        <a:rPr lang="en-US" sz="2400" b="1" i="0" dirty="0">
                          <a:latin typeface="Times" panose="02020603050405020304" pitchFamily="18" charset="0"/>
                          <a:cs typeface="Times" panose="02020603050405020304" pitchFamily="18" charset="0"/>
                        </a:rPr>
                        <a:t> </a:t>
                      </a:r>
                      <a:r>
                        <a:rPr lang="en-US" sz="2400" b="1" i="0" dirty="0" err="1">
                          <a:latin typeface="Times" panose="02020603050405020304" pitchFamily="18" charset="0"/>
                          <a:cs typeface="Times" panose="02020603050405020304" pitchFamily="18" charset="0"/>
                        </a:rPr>
                        <a:t>Diocesanos</a:t>
                      </a:r>
                      <a:r>
                        <a:rPr lang="en-US" sz="2400" b="1" i="0" dirty="0">
                          <a:latin typeface="Times" panose="02020603050405020304" pitchFamily="18" charset="0"/>
                          <a:cs typeface="Times" panose="02020603050405020304" pitchFamily="18" charset="0"/>
                        </a:rPr>
                        <a:t> </a:t>
                      </a:r>
                      <a:r>
                        <a:rPr lang="en-US" sz="2400" b="1" i="0" dirty="0" err="1">
                          <a:latin typeface="Times" panose="02020603050405020304" pitchFamily="18" charset="0"/>
                          <a:cs typeface="Times" panose="02020603050405020304" pitchFamily="18" charset="0"/>
                        </a:rPr>
                        <a:t>Activos</a:t>
                      </a:r>
                      <a:r>
                        <a:rPr lang="en-US" sz="2400" b="1" i="0" dirty="0">
                          <a:latin typeface="Times" panose="02020603050405020304" pitchFamily="18" charset="0"/>
                          <a:cs typeface="Times" panose="02020603050405020304" pitchFamily="18" charset="0"/>
                        </a:rPr>
                        <a:t>
</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35</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40</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25</a:t>
                      </a:r>
                    </a:p>
                  </a:txBody>
                  <a:tcPr marL="68580" marR="68580" anchor="ctr"/>
                </a:tc>
                <a:tc>
                  <a:txBody>
                    <a:bodyPr/>
                    <a:lstStyle/>
                    <a:p>
                      <a:pPr lvl="0" algn="ctr">
                        <a:buNone/>
                      </a:pPr>
                      <a:r>
                        <a:rPr lang="en-US" sz="2400" b="1" i="0" dirty="0">
                          <a:solidFill>
                            <a:srgbClr val="C00000"/>
                          </a:solidFill>
                          <a:latin typeface="Times" panose="02020603050405020304" pitchFamily="18" charset="0"/>
                          <a:cs typeface="Times" panose="02020603050405020304" pitchFamily="18" charset="0"/>
                        </a:rPr>
                        <a:t> -10   (</a:t>
                      </a:r>
                      <a:r>
                        <a:rPr lang="en-US" sz="2400" b="1" i="0" dirty="0">
                          <a:solidFill>
                            <a:srgbClr val="C00000"/>
                          </a:solidFill>
                          <a:latin typeface="Times" panose="02020603050405020304" pitchFamily="18" charset="0"/>
                          <a:cs typeface="Times" panose="02020603050405020304" pitchFamily="18" charset="0"/>
                          <a:sym typeface="Wingdings"/>
                        </a:rPr>
                        <a:t>↓</a:t>
                      </a:r>
                      <a:r>
                        <a:rPr lang="en-US" sz="2400" b="1" i="0" u="none" strike="noStrike" noProof="0" dirty="0">
                          <a:solidFill>
                            <a:srgbClr val="C00000"/>
                          </a:solidFill>
                          <a:latin typeface="Times" panose="02020603050405020304" pitchFamily="18" charset="0"/>
                          <a:cs typeface="Times" panose="02020603050405020304" pitchFamily="18" charset="0"/>
                          <a:sym typeface="Wingdings"/>
                        </a:rPr>
                        <a:t>29</a:t>
                      </a:r>
                      <a:r>
                        <a:rPr lang="en-US" sz="2400" b="1" i="0" u="none" strike="noStrike" noProof="0" dirty="0">
                          <a:solidFill>
                            <a:srgbClr val="C00000"/>
                          </a:solidFill>
                          <a:latin typeface="Times" panose="02020603050405020304" pitchFamily="18" charset="0"/>
                          <a:cs typeface="Times" panose="02020603050405020304" pitchFamily="18" charset="0"/>
                        </a:rPr>
                        <a:t>%)</a:t>
                      </a:r>
                      <a:endParaRPr lang="en-US" sz="2400" b="1" i="0" dirty="0">
                        <a:solidFill>
                          <a:srgbClr val="C00000"/>
                        </a:solidFill>
                        <a:latin typeface="Times" panose="02020603050405020304" pitchFamily="18" charset="0"/>
                        <a:cs typeface="Times" panose="02020603050405020304" pitchFamily="18" charset="0"/>
                        <a:sym typeface="Wingdings"/>
                      </a:endParaRPr>
                    </a:p>
                  </a:txBody>
                  <a:tcPr marL="68580" marR="68580" anchor="ctr"/>
                </a:tc>
                <a:tc>
                  <a:txBody>
                    <a:bodyPr/>
                    <a:lstStyle/>
                    <a:p>
                      <a:pPr algn="ctr"/>
                      <a:r>
                        <a:rPr lang="en-US" sz="2400" b="1" i="0" dirty="0">
                          <a:solidFill>
                            <a:srgbClr val="C00000"/>
                          </a:solidFill>
                          <a:latin typeface="Times" panose="02020603050405020304" pitchFamily="18" charset="0"/>
                          <a:cs typeface="Times" panose="02020603050405020304" pitchFamily="18" charset="0"/>
                        </a:rPr>
                        <a:t>-15    </a:t>
                      </a:r>
                      <a:r>
                        <a:rPr lang="en-US" sz="2400" b="1" i="0" u="none" strike="noStrike" noProof="0" dirty="0">
                          <a:solidFill>
                            <a:srgbClr val="C00000"/>
                          </a:solidFill>
                          <a:latin typeface="Times" panose="02020603050405020304" pitchFamily="18" charset="0"/>
                          <a:cs typeface="Times" panose="02020603050405020304" pitchFamily="18" charset="0"/>
                        </a:rPr>
                        <a:t>(</a:t>
                      </a:r>
                      <a:r>
                        <a:rPr lang="en-US" sz="2400" b="1" i="0" u="none" strike="noStrike" noProof="0" dirty="0">
                          <a:solidFill>
                            <a:srgbClr val="C00000"/>
                          </a:solidFill>
                          <a:latin typeface="Times" panose="02020603050405020304" pitchFamily="18" charset="0"/>
                          <a:cs typeface="Times" panose="02020603050405020304" pitchFamily="18" charset="0"/>
                          <a:sym typeface="Wingdings"/>
                        </a:rPr>
                        <a:t>↓38</a:t>
                      </a:r>
                      <a:r>
                        <a:rPr lang="en-US" sz="2400" b="1" i="0" u="none" strike="noStrike" noProof="0" dirty="0">
                          <a:solidFill>
                            <a:srgbClr val="C00000"/>
                          </a:solidFill>
                          <a:latin typeface="Times" panose="02020603050405020304" pitchFamily="18" charset="0"/>
                          <a:cs typeface="Times" panose="02020603050405020304" pitchFamily="18" charset="0"/>
                        </a:rPr>
                        <a:t>%)</a:t>
                      </a:r>
                    </a:p>
                  </a:txBody>
                  <a:tcPr marL="68580" marR="68580" anchor="ctr"/>
                </a:tc>
                <a:extLst>
                  <a:ext uri="{0D108BD9-81ED-4DB2-BD59-A6C34878D82A}">
                    <a16:rowId xmlns:a16="http://schemas.microsoft.com/office/drawing/2014/main" val="10001"/>
                  </a:ext>
                </a:extLst>
              </a:tr>
              <a:tr h="819656">
                <a:tc>
                  <a:txBody>
                    <a:bodyPr/>
                    <a:lstStyle/>
                    <a:p>
                      <a:pPr algn="ctr"/>
                      <a:r>
                        <a:rPr lang="en-US" sz="2400" b="1" i="0" dirty="0" err="1">
                          <a:latin typeface="Times" panose="02020603050405020304" pitchFamily="18" charset="0"/>
                          <a:cs typeface="Times" panose="02020603050405020304" pitchFamily="18" charset="0"/>
                        </a:rPr>
                        <a:t>Sacerdotes</a:t>
                      </a:r>
                      <a:r>
                        <a:rPr lang="en-US" sz="2400" b="1" i="0" dirty="0">
                          <a:latin typeface="Times" panose="02020603050405020304" pitchFamily="18" charset="0"/>
                          <a:cs typeface="Times" panose="02020603050405020304" pitchFamily="18" charset="0"/>
                        </a:rPr>
                        <a:t> </a:t>
                      </a:r>
                      <a:r>
                        <a:rPr lang="en-US" sz="2400" b="1" i="0" dirty="0" err="1">
                          <a:latin typeface="Times" panose="02020603050405020304" pitchFamily="18" charset="0"/>
                          <a:cs typeface="Times" panose="02020603050405020304" pitchFamily="18" charset="0"/>
                        </a:rPr>
                        <a:t>jubilados</a:t>
                      </a:r>
                      <a:r>
                        <a:rPr lang="en-US" sz="2400" b="1" i="0" dirty="0">
                          <a:latin typeface="Times" panose="02020603050405020304" pitchFamily="18" charset="0"/>
                          <a:cs typeface="Times" panose="02020603050405020304" pitchFamily="18" charset="0"/>
                        </a:rPr>
                        <a:t>
</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6</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4</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10</a:t>
                      </a:r>
                    </a:p>
                  </a:txBody>
                  <a:tcPr marL="68580" marR="68580" anchor="ctr"/>
                </a:tc>
                <a:tc>
                  <a:txBody>
                    <a:bodyPr/>
                    <a:lstStyle/>
                    <a:p>
                      <a:pPr lvl="0" algn="ctr">
                        <a:buNone/>
                      </a:pPr>
                      <a:r>
                        <a:rPr lang="en-US" sz="2400" b="1" i="0" dirty="0">
                          <a:latin typeface="Times" panose="02020603050405020304" pitchFamily="18" charset="0"/>
                          <a:cs typeface="Times" panose="02020603050405020304" pitchFamily="18" charset="0"/>
                        </a:rPr>
                        <a:t>4</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6</a:t>
                      </a:r>
                    </a:p>
                  </a:txBody>
                  <a:tcPr marL="68580" marR="68580" anchor="ctr"/>
                </a:tc>
                <a:extLst>
                  <a:ext uri="{0D108BD9-81ED-4DB2-BD59-A6C34878D82A}">
                    <a16:rowId xmlns:a16="http://schemas.microsoft.com/office/drawing/2014/main" val="10002"/>
                  </a:ext>
                </a:extLst>
              </a:tr>
              <a:tr h="819656">
                <a:tc>
                  <a:txBody>
                    <a:bodyPr/>
                    <a:lstStyle/>
                    <a:p>
                      <a:pPr algn="ctr"/>
                      <a:r>
                        <a:rPr lang="en-US" sz="2400" b="1" i="0" dirty="0" err="1">
                          <a:latin typeface="Times" panose="02020603050405020304" pitchFamily="18" charset="0"/>
                          <a:cs typeface="Times" panose="02020603050405020304" pitchFamily="18" charset="0"/>
                        </a:rPr>
                        <a:t>Sacerdotes</a:t>
                      </a:r>
                      <a:r>
                        <a:rPr lang="en-US" sz="2400" b="1" i="0" dirty="0">
                          <a:latin typeface="Times" panose="02020603050405020304" pitchFamily="18" charset="0"/>
                          <a:cs typeface="Times" panose="02020603050405020304" pitchFamily="18" charset="0"/>
                        </a:rPr>
                        <a:t> de </a:t>
                      </a:r>
                      <a:r>
                        <a:rPr lang="en-US" sz="2400" b="1" i="0" dirty="0" err="1">
                          <a:latin typeface="Times" panose="02020603050405020304" pitchFamily="18" charset="0"/>
                          <a:cs typeface="Times" panose="02020603050405020304" pitchFamily="18" charset="0"/>
                        </a:rPr>
                        <a:t>Ordenes</a:t>
                      </a:r>
                      <a:r>
                        <a:rPr lang="en-US" sz="2400" b="1" i="0" dirty="0">
                          <a:latin typeface="Times" panose="02020603050405020304" pitchFamily="18" charset="0"/>
                          <a:cs typeface="Times" panose="02020603050405020304" pitchFamily="18" charset="0"/>
                        </a:rPr>
                        <a:t> </a:t>
                      </a:r>
                      <a:r>
                        <a:rPr lang="en-US" sz="2400" b="1" i="0" dirty="0" err="1">
                          <a:latin typeface="Times" panose="02020603050405020304" pitchFamily="18" charset="0"/>
                          <a:cs typeface="Times" panose="02020603050405020304" pitchFamily="18" charset="0"/>
                        </a:rPr>
                        <a:t>Religiosas</a:t>
                      </a:r>
                      <a:r>
                        <a:rPr lang="en-US" sz="2400" b="1" i="0" dirty="0">
                          <a:latin typeface="Times" panose="02020603050405020304" pitchFamily="18" charset="0"/>
                          <a:cs typeface="Times" panose="02020603050405020304" pitchFamily="18" charset="0"/>
                        </a:rPr>
                        <a:t> 
</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45</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41</a:t>
                      </a:r>
                    </a:p>
                  </a:txBody>
                  <a:tcPr marL="68580" marR="68580" anchor="ctr"/>
                </a:tc>
                <a:tc>
                  <a:txBody>
                    <a:bodyPr/>
                    <a:lstStyle/>
                    <a:p>
                      <a:pPr algn="ctr"/>
                      <a:r>
                        <a:rPr lang="en-US" sz="2400" b="1" i="0" dirty="0">
                          <a:latin typeface="Times" panose="02020603050405020304" pitchFamily="18" charset="0"/>
                          <a:cs typeface="Times" panose="02020603050405020304" pitchFamily="18" charset="0"/>
                        </a:rPr>
                        <a:t>12</a:t>
                      </a:r>
                    </a:p>
                  </a:txBody>
                  <a:tcPr marL="68580" marR="68580" anchor="ctr"/>
                </a:tc>
                <a:tc>
                  <a:txBody>
                    <a:bodyPr/>
                    <a:lstStyle/>
                    <a:p>
                      <a:pPr lvl="0" algn="ctr">
                        <a:buNone/>
                      </a:pPr>
                      <a:r>
                        <a:rPr lang="en-US" sz="2400" b="1" i="0" dirty="0">
                          <a:solidFill>
                            <a:srgbClr val="C00000"/>
                          </a:solidFill>
                          <a:latin typeface="Times" panose="02020603050405020304" pitchFamily="18" charset="0"/>
                          <a:cs typeface="Times" panose="02020603050405020304" pitchFamily="18" charset="0"/>
                        </a:rPr>
                        <a:t>-33    </a:t>
                      </a:r>
                      <a:r>
                        <a:rPr lang="en-US" sz="2400" b="1" i="0" u="none" strike="noStrike" noProof="0" dirty="0">
                          <a:solidFill>
                            <a:srgbClr val="C00000"/>
                          </a:solidFill>
                          <a:latin typeface="Times" panose="02020603050405020304" pitchFamily="18" charset="0"/>
                          <a:cs typeface="Times" panose="02020603050405020304" pitchFamily="18" charset="0"/>
                        </a:rPr>
                        <a:t>(</a:t>
                      </a:r>
                      <a:r>
                        <a:rPr lang="en-US" sz="2400" b="1" i="0" u="none" strike="noStrike" noProof="0" dirty="0">
                          <a:solidFill>
                            <a:srgbClr val="C00000"/>
                          </a:solidFill>
                          <a:latin typeface="Times" panose="02020603050405020304" pitchFamily="18" charset="0"/>
                          <a:cs typeface="Times" panose="02020603050405020304" pitchFamily="18" charset="0"/>
                          <a:sym typeface="Wingdings"/>
                        </a:rPr>
                        <a:t>↓7</a:t>
                      </a:r>
                      <a:r>
                        <a:rPr lang="en-US" sz="2400" b="1" i="0" u="none" strike="noStrike" noProof="0" dirty="0">
                          <a:solidFill>
                            <a:srgbClr val="C00000"/>
                          </a:solidFill>
                          <a:latin typeface="Times" panose="02020603050405020304" pitchFamily="18" charset="0"/>
                          <a:cs typeface="Times" panose="02020603050405020304" pitchFamily="18" charset="0"/>
                        </a:rPr>
                        <a:t>3%)</a:t>
                      </a:r>
                      <a:endParaRPr lang="en-US" sz="2400" b="1" i="0" dirty="0">
                        <a:solidFill>
                          <a:srgbClr val="C00000"/>
                        </a:solidFill>
                        <a:latin typeface="Times" panose="02020603050405020304" pitchFamily="18" charset="0"/>
                        <a:cs typeface="Times" panose="02020603050405020304" pitchFamily="18" charset="0"/>
                      </a:endParaRPr>
                    </a:p>
                  </a:txBody>
                  <a:tcPr marL="68580" marR="6858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dirty="0">
                          <a:solidFill>
                            <a:srgbClr val="C00000"/>
                          </a:solidFill>
                          <a:latin typeface="Times" panose="02020603050405020304" pitchFamily="18" charset="0"/>
                          <a:cs typeface="Times" panose="02020603050405020304" pitchFamily="18" charset="0"/>
                        </a:rPr>
                        <a:t>-29    </a:t>
                      </a:r>
                      <a:r>
                        <a:rPr lang="en-US" sz="2400" b="1" i="0" u="none" strike="noStrike" noProof="0" dirty="0">
                          <a:solidFill>
                            <a:srgbClr val="C00000"/>
                          </a:solidFill>
                          <a:latin typeface="Times" panose="02020603050405020304" pitchFamily="18" charset="0"/>
                          <a:cs typeface="Times" panose="02020603050405020304" pitchFamily="18" charset="0"/>
                        </a:rPr>
                        <a:t>(</a:t>
                      </a:r>
                      <a:r>
                        <a:rPr lang="en-US" sz="2400" b="1" i="0" u="none" strike="noStrike" noProof="0" dirty="0">
                          <a:solidFill>
                            <a:srgbClr val="C00000"/>
                          </a:solidFill>
                          <a:latin typeface="Times" panose="02020603050405020304" pitchFamily="18" charset="0"/>
                          <a:cs typeface="Times" panose="02020603050405020304" pitchFamily="18" charset="0"/>
                          <a:sym typeface="Wingdings"/>
                        </a:rPr>
                        <a:t>↓71</a:t>
                      </a:r>
                      <a:r>
                        <a:rPr lang="en-US" sz="2400" b="1" i="0" u="none" strike="noStrike" noProof="0" dirty="0">
                          <a:solidFill>
                            <a:srgbClr val="C00000"/>
                          </a:solidFill>
                          <a:latin typeface="Times" panose="02020603050405020304" pitchFamily="18" charset="0"/>
                          <a:cs typeface="Times" panose="02020603050405020304" pitchFamily="18" charset="0"/>
                        </a:rPr>
                        <a:t>%)</a:t>
                      </a:r>
                      <a:endParaRPr lang="en-US" sz="2400" b="1" i="0" dirty="0">
                        <a:solidFill>
                          <a:srgbClr val="C00000"/>
                        </a:solidFill>
                        <a:latin typeface="Times" panose="02020603050405020304" pitchFamily="18" charset="0"/>
                        <a:cs typeface="Times" panose="02020603050405020304" pitchFamily="18" charset="0"/>
                      </a:endParaRPr>
                    </a:p>
                  </a:txBody>
                  <a:tcPr marL="68580" marR="68580" anchor="ctr"/>
                </a:tc>
                <a:extLst>
                  <a:ext uri="{0D108BD9-81ED-4DB2-BD59-A6C34878D82A}">
                    <a16:rowId xmlns:a16="http://schemas.microsoft.com/office/drawing/2014/main" val="10003"/>
                  </a:ext>
                </a:extLst>
              </a:tr>
              <a:tr h="819656">
                <a:tc>
                  <a:txBody>
                    <a:bodyPr/>
                    <a:lstStyle/>
                    <a:p>
                      <a:pPr algn="ctr"/>
                      <a:r>
                        <a:rPr lang="en-US" sz="2400" b="1" i="0" dirty="0" err="1">
                          <a:latin typeface="Times" panose="02020603050405020304" pitchFamily="18" charset="0"/>
                          <a:cs typeface="Times" panose="02020603050405020304" pitchFamily="18" charset="0"/>
                        </a:rPr>
                        <a:t>Católicos</a:t>
                      </a:r>
                      <a:r>
                        <a:rPr lang="en-US" sz="2400" b="1" i="0" dirty="0">
                          <a:latin typeface="Times" panose="02020603050405020304" pitchFamily="18" charset="0"/>
                          <a:cs typeface="Times" panose="02020603050405020304" pitchFamily="18" charset="0"/>
                        </a:rPr>
                        <a:t> </a:t>
                      </a:r>
                      <a:r>
                        <a:rPr lang="en-US" sz="2400" b="1" i="0" dirty="0" err="1">
                          <a:latin typeface="Times" panose="02020603050405020304" pitchFamily="18" charset="0"/>
                          <a:cs typeface="Times" panose="02020603050405020304" pitchFamily="18" charset="0"/>
                        </a:rPr>
                        <a:t>registrados</a:t>
                      </a:r>
                      <a:r>
                        <a:rPr lang="en-US" sz="2400" b="1" i="0" dirty="0">
                          <a:latin typeface="Times" panose="02020603050405020304" pitchFamily="18" charset="0"/>
                          <a:cs typeface="Times" panose="02020603050405020304" pitchFamily="18" charset="0"/>
                        </a:rPr>
                        <a:t>
</a:t>
                      </a:r>
                    </a:p>
                  </a:txBody>
                  <a:tcPr marL="68580" marR="68580" anchor="ctr"/>
                </a:tc>
                <a:tc>
                  <a:txBody>
                    <a:bodyPr/>
                    <a:lstStyle/>
                    <a:p>
                      <a:pPr algn="ctr"/>
                      <a:r>
                        <a:rPr lang="en-US" sz="2400" b="1" i="0">
                          <a:latin typeface="Times" panose="02020603050405020304" pitchFamily="18" charset="0"/>
                          <a:cs typeface="Times" panose="02020603050405020304" pitchFamily="18" charset="0"/>
                        </a:rPr>
                        <a:t>40,138</a:t>
                      </a:r>
                    </a:p>
                  </a:txBody>
                  <a:tcPr marL="68580" marR="68580" anchor="ctr"/>
                </a:tc>
                <a:tc>
                  <a:txBody>
                    <a:bodyPr/>
                    <a:lstStyle/>
                    <a:p>
                      <a:pPr algn="ctr"/>
                      <a:r>
                        <a:rPr lang="en-US" sz="2400" b="1" i="0">
                          <a:latin typeface="Times" panose="02020603050405020304" pitchFamily="18" charset="0"/>
                          <a:cs typeface="Times" panose="02020603050405020304" pitchFamily="18" charset="0"/>
                        </a:rPr>
                        <a:t>35,191</a:t>
                      </a:r>
                    </a:p>
                  </a:txBody>
                  <a:tcPr marL="68580" marR="68580" anchor="ctr"/>
                </a:tc>
                <a:tc>
                  <a:txBody>
                    <a:bodyPr/>
                    <a:lstStyle/>
                    <a:p>
                      <a:pPr algn="ctr"/>
                      <a:r>
                        <a:rPr lang="en-US" sz="2400" b="1" i="0">
                          <a:latin typeface="Times" panose="02020603050405020304" pitchFamily="18" charset="0"/>
                          <a:cs typeface="Times" panose="02020603050405020304" pitchFamily="18" charset="0"/>
                        </a:rPr>
                        <a:t>21,588</a:t>
                      </a:r>
                    </a:p>
                  </a:txBody>
                  <a:tcPr marL="68580" marR="68580" anchor="ctr"/>
                </a:tc>
                <a:tc>
                  <a:txBody>
                    <a:bodyPr/>
                    <a:lstStyle/>
                    <a:p>
                      <a:pPr lvl="0" algn="ctr">
                        <a:buNone/>
                      </a:pPr>
                      <a:r>
                        <a:rPr lang="en-US" sz="2400" b="1" i="0" dirty="0">
                          <a:solidFill>
                            <a:srgbClr val="C00000"/>
                          </a:solidFill>
                          <a:latin typeface="Times" panose="02020603050405020304" pitchFamily="18" charset="0"/>
                          <a:cs typeface="Times" panose="02020603050405020304" pitchFamily="18" charset="0"/>
                        </a:rPr>
                        <a:t>-18,550   </a:t>
                      </a:r>
                      <a:r>
                        <a:rPr lang="en-US" sz="2400" b="1" i="0" u="none" strike="noStrike" noProof="0" dirty="0">
                          <a:solidFill>
                            <a:srgbClr val="C00000"/>
                          </a:solidFill>
                          <a:latin typeface="Times" panose="02020603050405020304" pitchFamily="18" charset="0"/>
                          <a:cs typeface="Times" panose="02020603050405020304" pitchFamily="18" charset="0"/>
                        </a:rPr>
                        <a:t>(</a:t>
                      </a:r>
                      <a:r>
                        <a:rPr lang="en-US" sz="2400" b="1" i="0" u="none" strike="noStrike" noProof="0" dirty="0">
                          <a:solidFill>
                            <a:srgbClr val="C00000"/>
                          </a:solidFill>
                          <a:latin typeface="Times" panose="02020603050405020304" pitchFamily="18" charset="0"/>
                          <a:cs typeface="Times" panose="02020603050405020304" pitchFamily="18" charset="0"/>
                          <a:sym typeface="Wingdings"/>
                        </a:rPr>
                        <a:t>↓</a:t>
                      </a:r>
                      <a:r>
                        <a:rPr lang="en-US" sz="2400" b="1" i="0" u="none" strike="noStrike" noProof="0" dirty="0">
                          <a:solidFill>
                            <a:srgbClr val="C00000"/>
                          </a:solidFill>
                          <a:latin typeface="Times" panose="02020603050405020304" pitchFamily="18" charset="0"/>
                          <a:cs typeface="Times" panose="02020603050405020304" pitchFamily="18" charset="0"/>
                        </a:rPr>
                        <a:t>46%)</a:t>
                      </a:r>
                      <a:endParaRPr lang="en-US" sz="2400" b="1" i="0" dirty="0">
                        <a:solidFill>
                          <a:srgbClr val="C00000"/>
                        </a:solidFill>
                        <a:latin typeface="Times" panose="02020603050405020304" pitchFamily="18" charset="0"/>
                        <a:cs typeface="Times" panose="02020603050405020304" pitchFamily="18" charset="0"/>
                      </a:endParaRPr>
                    </a:p>
                  </a:txBody>
                  <a:tcPr marL="68580" marR="68580" anchor="ctr"/>
                </a:tc>
                <a:tc>
                  <a:txBody>
                    <a:bodyPr/>
                    <a:lstStyle/>
                    <a:p>
                      <a:pPr algn="ctr"/>
                      <a:r>
                        <a:rPr lang="en-US" sz="2400" b="1" i="0" dirty="0">
                          <a:solidFill>
                            <a:srgbClr val="C00000"/>
                          </a:solidFill>
                          <a:latin typeface="Times" panose="02020603050405020304" pitchFamily="18" charset="0"/>
                          <a:cs typeface="Times" panose="02020603050405020304" pitchFamily="18" charset="0"/>
                        </a:rPr>
                        <a:t>-13,603  </a:t>
                      </a:r>
                      <a:r>
                        <a:rPr lang="en-US" sz="2400" b="1" i="0" u="none" strike="noStrike" noProof="0" dirty="0">
                          <a:solidFill>
                            <a:srgbClr val="C00000"/>
                          </a:solidFill>
                          <a:latin typeface="Times" panose="02020603050405020304" pitchFamily="18" charset="0"/>
                          <a:cs typeface="Times" panose="02020603050405020304" pitchFamily="18" charset="0"/>
                        </a:rPr>
                        <a:t>(</a:t>
                      </a:r>
                      <a:r>
                        <a:rPr lang="en-US" sz="2400" b="1" i="0" u="none" strike="noStrike" noProof="0" dirty="0">
                          <a:solidFill>
                            <a:srgbClr val="C00000"/>
                          </a:solidFill>
                          <a:latin typeface="Times" panose="02020603050405020304" pitchFamily="18" charset="0"/>
                          <a:cs typeface="Times" panose="02020603050405020304" pitchFamily="18" charset="0"/>
                          <a:sym typeface="Wingdings"/>
                        </a:rPr>
                        <a:t>↓</a:t>
                      </a:r>
                      <a:r>
                        <a:rPr lang="en-US" sz="2400" b="1" i="0" u="none" strike="noStrike" noProof="0" dirty="0">
                          <a:solidFill>
                            <a:srgbClr val="C00000"/>
                          </a:solidFill>
                          <a:latin typeface="Times" panose="02020603050405020304" pitchFamily="18" charset="0"/>
                          <a:cs typeface="Times" panose="02020603050405020304" pitchFamily="18" charset="0"/>
                        </a:rPr>
                        <a:t>39%)</a:t>
                      </a:r>
                      <a:endParaRPr lang="en-US" sz="2400" b="1" i="0" dirty="0">
                        <a:solidFill>
                          <a:srgbClr val="C00000"/>
                        </a:solidFill>
                        <a:latin typeface="Times" panose="02020603050405020304" pitchFamily="18" charset="0"/>
                        <a:cs typeface="Times" panose="02020603050405020304" pitchFamily="18" charset="0"/>
                      </a:endParaRPr>
                    </a:p>
                  </a:txBody>
                  <a:tcPr marL="68580" marR="68580" anchor="ctr"/>
                </a:tc>
                <a:extLst>
                  <a:ext uri="{0D108BD9-81ED-4DB2-BD59-A6C34878D82A}">
                    <a16:rowId xmlns:a16="http://schemas.microsoft.com/office/drawing/2014/main" val="10004"/>
                  </a:ext>
                </a:extLst>
              </a:tr>
              <a:tr h="819655">
                <a:tc>
                  <a:txBody>
                    <a:bodyPr/>
                    <a:lstStyle/>
                    <a:p>
                      <a:pPr lvl="0" algn="ctr">
                        <a:buNone/>
                      </a:pPr>
                      <a:r>
                        <a:rPr lang="en-US" sz="2400" b="1" i="0" dirty="0" err="1">
                          <a:latin typeface="Times" panose="02020603050405020304" pitchFamily="18" charset="0"/>
                          <a:cs typeface="Times" panose="02020603050405020304" pitchFamily="18" charset="0"/>
                        </a:rPr>
                        <a:t>Parroquias</a:t>
                      </a:r>
                      <a:endParaRPr lang="en-US" sz="2400" b="1" i="0" dirty="0">
                        <a:latin typeface="Times" panose="02020603050405020304" pitchFamily="18" charset="0"/>
                        <a:cs typeface="Times" panose="02020603050405020304" pitchFamily="18" charset="0"/>
                      </a:endParaRPr>
                    </a:p>
                  </a:txBody>
                  <a:tcPr marL="68580" marR="68580" anchor="ctr"/>
                </a:tc>
                <a:tc>
                  <a:txBody>
                    <a:bodyPr/>
                    <a:lstStyle/>
                    <a:p>
                      <a:pPr lvl="0" algn="ctr">
                        <a:buNone/>
                      </a:pPr>
                      <a:r>
                        <a:rPr lang="en-US" sz="2400" b="1" i="0">
                          <a:latin typeface="Times" panose="02020603050405020304" pitchFamily="18" charset="0"/>
                          <a:cs typeface="Times" panose="02020603050405020304" pitchFamily="18" charset="0"/>
                        </a:rPr>
                        <a:t>107</a:t>
                      </a:r>
                    </a:p>
                  </a:txBody>
                  <a:tcPr marL="68580" marR="68580" anchor="ctr"/>
                </a:tc>
                <a:tc>
                  <a:txBody>
                    <a:bodyPr/>
                    <a:lstStyle/>
                    <a:p>
                      <a:pPr lvl="0" algn="ctr">
                        <a:buNone/>
                      </a:pPr>
                      <a:r>
                        <a:rPr lang="en-US" sz="2400" b="1" i="0">
                          <a:latin typeface="Times" panose="02020603050405020304" pitchFamily="18" charset="0"/>
                          <a:cs typeface="Times" panose="02020603050405020304" pitchFamily="18" charset="0"/>
                        </a:rPr>
                        <a:t>114</a:t>
                      </a:r>
                    </a:p>
                  </a:txBody>
                  <a:tcPr marL="68580" marR="68580" anchor="ctr"/>
                </a:tc>
                <a:tc>
                  <a:txBody>
                    <a:bodyPr/>
                    <a:lstStyle/>
                    <a:p>
                      <a:pPr lvl="0" algn="ctr">
                        <a:buNone/>
                      </a:pPr>
                      <a:r>
                        <a:rPr lang="en-US" sz="2400" b="1" i="0">
                          <a:latin typeface="Times" panose="02020603050405020304" pitchFamily="18" charset="0"/>
                          <a:cs typeface="Times" panose="02020603050405020304" pitchFamily="18" charset="0"/>
                        </a:rPr>
                        <a:t>75</a:t>
                      </a:r>
                    </a:p>
                  </a:txBody>
                  <a:tcPr marL="68580" marR="68580" anchor="ctr"/>
                </a:tc>
                <a:tc>
                  <a:txBody>
                    <a:bodyPr/>
                    <a:lstStyle/>
                    <a:p>
                      <a:pPr lvl="0" algn="ctr">
                        <a:buNone/>
                      </a:pPr>
                      <a:r>
                        <a:rPr lang="en-US" sz="2400" b="1" i="0">
                          <a:solidFill>
                            <a:srgbClr val="C00000"/>
                          </a:solidFill>
                          <a:latin typeface="Times" panose="02020603050405020304" pitchFamily="18" charset="0"/>
                          <a:cs typeface="Times" panose="02020603050405020304" pitchFamily="18" charset="0"/>
                        </a:rPr>
                        <a:t>-32   </a:t>
                      </a:r>
                      <a:r>
                        <a:rPr lang="en-US" sz="2400" b="1" i="0" u="none" strike="noStrike" noProof="0">
                          <a:solidFill>
                            <a:srgbClr val="C00000"/>
                          </a:solidFill>
                          <a:latin typeface="Times" panose="02020603050405020304" pitchFamily="18" charset="0"/>
                          <a:cs typeface="Times" panose="02020603050405020304" pitchFamily="18" charset="0"/>
                        </a:rPr>
                        <a:t>(</a:t>
                      </a:r>
                      <a:r>
                        <a:rPr lang="en-US" sz="2400" b="1" i="0" u="none" strike="noStrike" noProof="0">
                          <a:solidFill>
                            <a:srgbClr val="C00000"/>
                          </a:solidFill>
                          <a:latin typeface="Times" panose="02020603050405020304" pitchFamily="18" charset="0"/>
                          <a:cs typeface="Times" panose="02020603050405020304" pitchFamily="18" charset="0"/>
                          <a:sym typeface="Wingdings"/>
                        </a:rPr>
                        <a:t>↓</a:t>
                      </a:r>
                      <a:r>
                        <a:rPr lang="en-US" sz="2400" b="1" i="0" u="none" strike="noStrike" noProof="0">
                          <a:solidFill>
                            <a:srgbClr val="C00000"/>
                          </a:solidFill>
                          <a:latin typeface="Times" panose="02020603050405020304" pitchFamily="18" charset="0"/>
                          <a:cs typeface="Times" panose="02020603050405020304" pitchFamily="18" charset="0"/>
                        </a:rPr>
                        <a:t>30%)</a:t>
                      </a:r>
                      <a:endParaRPr lang="en-US" sz="2400" b="1" i="0">
                        <a:solidFill>
                          <a:srgbClr val="C00000"/>
                        </a:solidFill>
                        <a:latin typeface="Times" panose="02020603050405020304" pitchFamily="18" charset="0"/>
                        <a:cs typeface="Times" panose="02020603050405020304" pitchFamily="18" charset="0"/>
                      </a:endParaRPr>
                    </a:p>
                  </a:txBody>
                  <a:tcPr marL="68580" marR="68580" anchor="ctr"/>
                </a:tc>
                <a:tc>
                  <a:txBody>
                    <a:bodyPr/>
                    <a:lstStyle/>
                    <a:p>
                      <a:pPr lvl="0" algn="ctr">
                        <a:buNone/>
                      </a:pPr>
                      <a:r>
                        <a:rPr lang="en-US" sz="2400" b="1" i="0" dirty="0">
                          <a:solidFill>
                            <a:srgbClr val="C00000"/>
                          </a:solidFill>
                          <a:latin typeface="Times" panose="02020603050405020304" pitchFamily="18" charset="0"/>
                          <a:cs typeface="Times" panose="02020603050405020304" pitchFamily="18" charset="0"/>
                        </a:rPr>
                        <a:t>-39   </a:t>
                      </a:r>
                      <a:r>
                        <a:rPr lang="en-US" sz="2400" b="1" i="0" u="none" strike="noStrike" noProof="0" dirty="0">
                          <a:solidFill>
                            <a:srgbClr val="C00000"/>
                          </a:solidFill>
                          <a:latin typeface="Times" panose="02020603050405020304" pitchFamily="18" charset="0"/>
                          <a:cs typeface="Times" panose="02020603050405020304" pitchFamily="18" charset="0"/>
                        </a:rPr>
                        <a:t>(</a:t>
                      </a:r>
                      <a:r>
                        <a:rPr lang="en-US" sz="2400" b="1" i="0" u="none" strike="noStrike" noProof="0" dirty="0">
                          <a:solidFill>
                            <a:srgbClr val="C00000"/>
                          </a:solidFill>
                          <a:latin typeface="Times" panose="02020603050405020304" pitchFamily="18" charset="0"/>
                          <a:cs typeface="Times" panose="02020603050405020304" pitchFamily="18" charset="0"/>
                          <a:sym typeface="Wingdings"/>
                        </a:rPr>
                        <a:t>↓</a:t>
                      </a:r>
                      <a:r>
                        <a:rPr lang="en-US" sz="2400" b="1" i="0" u="none" strike="noStrike" noProof="0" dirty="0">
                          <a:solidFill>
                            <a:srgbClr val="C00000"/>
                          </a:solidFill>
                          <a:latin typeface="Times" panose="02020603050405020304" pitchFamily="18" charset="0"/>
                          <a:cs typeface="Times" panose="02020603050405020304" pitchFamily="18" charset="0"/>
                        </a:rPr>
                        <a:t>36%)</a:t>
                      </a:r>
                      <a:endParaRPr lang="en-US" sz="2400" b="1" i="0" dirty="0">
                        <a:solidFill>
                          <a:srgbClr val="C00000"/>
                        </a:solidFill>
                        <a:latin typeface="Times" panose="02020603050405020304" pitchFamily="18" charset="0"/>
                        <a:cs typeface="Times" panose="02020603050405020304" pitchFamily="18" charset="0"/>
                      </a:endParaRPr>
                    </a:p>
                  </a:txBody>
                  <a:tcPr marL="68580" marR="68580" anchor="ctr"/>
                </a:tc>
                <a:extLst>
                  <a:ext uri="{0D108BD9-81ED-4DB2-BD59-A6C34878D82A}">
                    <a16:rowId xmlns:a16="http://schemas.microsoft.com/office/drawing/2014/main" val="695008025"/>
                  </a:ext>
                </a:extLst>
              </a:tr>
            </a:tbl>
          </a:graphicData>
        </a:graphic>
      </p:graphicFrame>
    </p:spTree>
    <p:extLst>
      <p:ext uri="{BB962C8B-B14F-4D97-AF65-F5344CB8AC3E}">
        <p14:creationId xmlns:p14="http://schemas.microsoft.com/office/powerpoint/2010/main" val="30072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1713"/>
            <a:ext cx="9144000" cy="806232"/>
          </a:xfrm>
        </p:spPr>
        <p:txBody>
          <a:bodyPr>
            <a:normAutofit fontScale="90000"/>
          </a:bodyPr>
          <a:lstStyle/>
          <a:p>
            <a:r>
              <a:rPr lang="en-US" dirty="0">
                <a:solidFill>
                  <a:schemeClr val="tx1"/>
                </a:solidFill>
                <a:latin typeface="Gotham Medium" pitchFamily="2" charset="0"/>
                <a:cs typeface="Gotham Medium" pitchFamily="2" charset="0"/>
              </a:rPr>
              <a:t>SACERDOTES Y SEMINARISTAS ACTUALES
</a:t>
            </a:r>
            <a:endParaRPr lang="en-US" dirty="0">
              <a:solidFill>
                <a:schemeClr val="tx1"/>
              </a:solidFill>
            </a:endParaRPr>
          </a:p>
        </p:txBody>
      </p:sp>
      <p:sp>
        <p:nvSpPr>
          <p:cNvPr id="3" name="Content Placeholder 2"/>
          <p:cNvSpPr>
            <a:spLocks noGrp="1"/>
          </p:cNvSpPr>
          <p:nvPr>
            <p:ph idx="1"/>
          </p:nvPr>
        </p:nvSpPr>
        <p:spPr>
          <a:xfrm>
            <a:off x="299064" y="2651634"/>
            <a:ext cx="4015531" cy="2981863"/>
          </a:xfrm>
        </p:spPr>
        <p:txBody>
          <a:bodyPr vert="horz" lIns="91440" tIns="45720" rIns="91440" bIns="45720" rtlCol="0" anchor="t">
            <a:normAutofit/>
          </a:bodyPr>
          <a:lstStyle/>
          <a:p>
            <a:r>
              <a:rPr lang="es-ES" b="1" dirty="0">
                <a:latin typeface="Times Roman"/>
                <a:cs typeface="Times Roman"/>
              </a:rPr>
              <a:t>23 Sacerdotes Activos
(sin incluir 3 sacerdotes visitantes)
9 Seminaristas
10 sacerdotes jubilados, 3 que están activos</a:t>
            </a:r>
            <a:endParaRPr lang="en-US" b="1" dirty="0">
              <a:latin typeface="Times Roman"/>
              <a:cs typeface="Times Roman"/>
            </a:endParaRPr>
          </a:p>
        </p:txBody>
      </p:sp>
      <p:sp>
        <p:nvSpPr>
          <p:cNvPr id="6" name="TextBox 5"/>
          <p:cNvSpPr txBox="1"/>
          <p:nvPr/>
        </p:nvSpPr>
        <p:spPr>
          <a:xfrm>
            <a:off x="5638650" y="1325849"/>
            <a:ext cx="5898602" cy="1200329"/>
          </a:xfrm>
          <a:prstGeom prst="rect">
            <a:avLst/>
          </a:prstGeom>
          <a:noFill/>
        </p:spPr>
        <p:txBody>
          <a:bodyPr wrap="none" rtlCol="0">
            <a:spAutoFit/>
          </a:bodyPr>
          <a:lstStyle/>
          <a:p>
            <a:pPr algn="ctr"/>
            <a:r>
              <a:rPr lang="es-ES" sz="2400" b="1" dirty="0">
                <a:latin typeface="Times Roman"/>
                <a:cs typeface="Times Roman"/>
              </a:rPr>
              <a:t>Número estimado de sacerdotes diocesanos 
Disponible para asignación
</a:t>
            </a:r>
            <a:endParaRPr lang="en-US" sz="2400" b="1" dirty="0">
              <a:latin typeface="Times Roman"/>
              <a:cs typeface="Times Roman"/>
            </a:endParaRPr>
          </a:p>
        </p:txBody>
      </p:sp>
      <p:graphicFrame>
        <p:nvGraphicFramePr>
          <p:cNvPr id="8" name="Chart 7"/>
          <p:cNvGraphicFramePr>
            <a:graphicFrameLocks/>
          </p:cNvGraphicFramePr>
          <p:nvPr/>
        </p:nvGraphicFramePr>
        <p:xfrm>
          <a:off x="4519759" y="2356182"/>
          <a:ext cx="7396741" cy="434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68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355" y="155507"/>
            <a:ext cx="8798823" cy="1143000"/>
          </a:xfrm>
        </p:spPr>
        <p:txBody>
          <a:bodyPr>
            <a:normAutofit/>
          </a:bodyPr>
          <a:lstStyle/>
          <a:p>
            <a:r>
              <a:rPr lang="en-US" dirty="0">
                <a:solidFill>
                  <a:schemeClr val="tx1"/>
                </a:solidFill>
                <a:latin typeface="Gotham Medium" pitchFamily="2" charset="0"/>
                <a:cs typeface="Gotham Medium" pitchFamily="2" charset="0"/>
              </a:rPr>
              <a:t>POBLACIÓN DIOCESANA </a:t>
            </a:r>
            <a:r>
              <a:rPr lang="en-US" dirty="0">
                <a:solidFill>
                  <a:schemeClr val="bg1"/>
                </a:solidFill>
                <a:latin typeface="Gotham Medium" pitchFamily="2" charset="0"/>
                <a:cs typeface="Gotham Medium" pitchFamily="2" charset="0"/>
              </a:rPr>
              <a:t>TREND</a:t>
            </a:r>
            <a:endParaRPr lang="en-US" dirty="0">
              <a:solidFill>
                <a:schemeClr val="bg1"/>
              </a:solidFill>
            </a:endParaRPr>
          </a:p>
        </p:txBody>
      </p:sp>
      <p:sp>
        <p:nvSpPr>
          <p:cNvPr id="6" name="TextBox 5"/>
          <p:cNvSpPr txBox="1"/>
          <p:nvPr/>
        </p:nvSpPr>
        <p:spPr>
          <a:xfrm>
            <a:off x="166253" y="6394716"/>
            <a:ext cx="8672945"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a:ea typeface="+mn-ea"/>
                <a:cs typeface="Times"/>
              </a:rPr>
              <a:t>Sources:  South Dakota Department of Education, US Census Bureau, South Dakota Demographic &amp; Housing Report</a:t>
            </a:r>
          </a:p>
        </p:txBody>
      </p:sp>
      <p:graphicFrame>
        <p:nvGraphicFramePr>
          <p:cNvPr id="7" name="Chart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262651343"/>
              </p:ext>
            </p:extLst>
          </p:nvPr>
        </p:nvGraphicFramePr>
        <p:xfrm>
          <a:off x="166253" y="1298506"/>
          <a:ext cx="11554692" cy="5250097"/>
        </p:xfrm>
        <a:graphic>
          <a:graphicData uri="http://schemas.openxmlformats.org/drawingml/2006/chart">
            <c:chart xmlns:c="http://schemas.openxmlformats.org/drawingml/2006/chart" xmlns:r="http://schemas.openxmlformats.org/officeDocument/2006/relationships" r:id="rId3"/>
          </a:graphicData>
        </a:graphic>
      </p:graphicFrame>
      <p:sp>
        <p:nvSpPr>
          <p:cNvPr id="10" name="Callout: Down Arrow 9">
            <a:extLst>
              <a:ext uri="{FF2B5EF4-FFF2-40B4-BE49-F238E27FC236}">
                <a16:creationId xmlns:a16="http://schemas.microsoft.com/office/drawing/2014/main" id="{8DB75096-C27B-4FF3-BECD-FC905062B43C}"/>
              </a:ext>
            </a:extLst>
          </p:cNvPr>
          <p:cNvSpPr/>
          <p:nvPr/>
        </p:nvSpPr>
        <p:spPr>
          <a:xfrm>
            <a:off x="6953766" y="2186218"/>
            <a:ext cx="1023258" cy="694142"/>
          </a:xfrm>
          <a:prstGeom prst="downArrowCallout">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75000"/>
                  </a:srgbClr>
                </a:solidFill>
                <a:effectLst/>
                <a:uLnTx/>
                <a:uFillTx/>
                <a:latin typeface="Calibri"/>
                <a:ea typeface="+mn-ea"/>
                <a:cs typeface="+mn-cs"/>
              </a:rPr>
              <a:t>7.6%</a:t>
            </a:r>
          </a:p>
        </p:txBody>
      </p:sp>
    </p:spTree>
    <p:extLst>
      <p:ext uri="{BB962C8B-B14F-4D97-AF65-F5344CB8AC3E}">
        <p14:creationId xmlns:p14="http://schemas.microsoft.com/office/powerpoint/2010/main" val="2618132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74</TotalTime>
  <Words>6255</Words>
  <Application>Microsoft Office PowerPoint</Application>
  <PresentationFormat>Widescreen</PresentationFormat>
  <Paragraphs>482</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Facet</vt:lpstr>
      <vt:lpstr>Office Theme</vt:lpstr>
      <vt:lpstr>PowerPoint Presentation</vt:lpstr>
      <vt:lpstr>SANTA ROSA DE LIMA PERFIL PARROQUIAL 2021 
</vt:lpstr>
      <vt:lpstr>PowerPoint Presentation</vt:lpstr>
      <vt:lpstr>PROPÓSITO</vt:lpstr>
      <vt:lpstr>AGENDA</vt:lpstr>
      <vt:lpstr>NUESTRA DIÓCESIS  DECANATOS
</vt:lpstr>
      <vt:lpstr>HISTORICAL PERSPECTIVA </vt:lpstr>
      <vt:lpstr>SACERDOTES Y SEMINARISTAS ACTUALES
</vt:lpstr>
      <vt:lpstr>POBLACIÓN DIOCESANA TREND</vt:lpstr>
      <vt:lpstr>PEW RESEARCH CENTER DATA</vt:lpstr>
      <vt:lpstr>AGENDA</vt:lpstr>
      <vt:lpstr>PARISH POPULATION TRENDS</vt:lpstr>
      <vt:lpstr>MIEMBROS DE LA PARROQUIA Y ASISTENCIA A MISA
</vt:lpstr>
      <vt:lpstr>BAUTISMOS Y MUERTES (Hill City + Keystone)
</vt:lpstr>
      <vt:lpstr>FORMACIÓN EN LA FE (Hill City + Keystone)
</vt:lpstr>
      <vt:lpstr>SACRAMENTOS ADMINISTRADOS (Hill City + Keystone)
</vt:lpstr>
      <vt:lpstr>LAY ORGANIZACIONES</vt:lpstr>
      <vt:lpstr>ORACIONES COMUNALES Y PROGRAMAS ESPIRITUALES
</vt:lpstr>
      <vt:lpstr>SPECIAL MINISTRIES  FOR THE POOR</vt:lpstr>
      <vt:lpstr>FINANCIERO HEALTH</vt:lpstr>
      <vt:lpstr>ESTADO DE LA INSTALACIÓN
</vt:lpstr>
      <vt:lpstr>TASACIÓN DE PROPIEDADES PARROQUIALES
</vt:lpstr>
      <vt:lpstr>AGENDA</vt:lpstr>
      <vt:lpstr>PRIEST DUTIES &amp; ACTIVITIES</vt:lpstr>
      <vt:lpstr>PRIEST TAREAS &amp; ACTIVITIES</vt:lpstr>
      <vt:lpstr>CÓMO NUESTROS DIÁCONOS AYUDAN
</vt:lpstr>
      <vt:lpstr>Preparadores de los Sacramentos
</vt:lpstr>
      <vt:lpstr>TIEMPO Y TALENTO DE LOS FELIGRESES </vt:lpstr>
      <vt:lpstr>PROMOCIÓN DE VOCACIONES</vt:lpstr>
      <vt:lpstr>EDUCACIÓN CATÓLICA
</vt:lpstr>
      <vt:lpstr>AGENDA</vt:lpstr>
      <vt:lpstr>DIRECTRICES DE DISCUSIÓN
</vt:lpstr>
      <vt:lpstr>OPEN DISCUSIÓN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 Fr. Mark</dc:creator>
  <cp:lastModifiedBy>Horn, Fr. Mark</cp:lastModifiedBy>
  <cp:revision>2</cp:revision>
  <dcterms:created xsi:type="dcterms:W3CDTF">2022-08-13T18:49:28Z</dcterms:created>
  <dcterms:modified xsi:type="dcterms:W3CDTF">2022-08-19T03:05:23Z</dcterms:modified>
</cp:coreProperties>
</file>